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2" r:id="rId6"/>
    <p:sldId id="261" r:id="rId7"/>
    <p:sldId id="260" r:id="rId8"/>
    <p:sldId id="259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3:Users:trose3290:Downloads:Mod%202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3:Users:trose3290:Downloads:Mod%202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j3:Users:trose3290:Downloads:Mod%202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794584887415388E-2"/>
          <c:y val="6.4044209263798224E-2"/>
          <c:w val="0.89116510107289204"/>
          <c:h val="0.77152752552841497"/>
        </c:manualLayout>
      </c:layout>
      <c:scatterChart>
        <c:scatterStyle val="lineMarker"/>
        <c:ser>
          <c:idx val="1"/>
          <c:order val="1"/>
          <c:spPr>
            <a:ln w="28575">
              <a:noFill/>
            </a:ln>
          </c:spPr>
          <c:xVal>
            <c:numRef>
              <c:f>Points!$F$7:$F$26</c:f>
              <c:numCache>
                <c:formatCode>General</c:formatCode>
                <c:ptCount val="20"/>
                <c:pt idx="0">
                  <c:v>-85.8</c:v>
                </c:pt>
                <c:pt idx="1">
                  <c:v>-85.467000000000027</c:v>
                </c:pt>
                <c:pt idx="2">
                  <c:v>-77.14</c:v>
                </c:pt>
                <c:pt idx="3">
                  <c:v>-75.960000000000022</c:v>
                </c:pt>
                <c:pt idx="4">
                  <c:v>-75.95</c:v>
                </c:pt>
                <c:pt idx="5">
                  <c:v>-75.367000000000004</c:v>
                </c:pt>
                <c:pt idx="6">
                  <c:v>-79.348000000000013</c:v>
                </c:pt>
                <c:pt idx="7">
                  <c:v>-81.120999999999981</c:v>
                </c:pt>
                <c:pt idx="8">
                  <c:v>-85.453000000000003</c:v>
                </c:pt>
                <c:pt idx="9">
                  <c:v>-95.2</c:v>
                </c:pt>
                <c:pt idx="10">
                  <c:v>-98.66</c:v>
                </c:pt>
                <c:pt idx="11">
                  <c:v>-105.792</c:v>
                </c:pt>
                <c:pt idx="12">
                  <c:v>-83.9</c:v>
                </c:pt>
                <c:pt idx="13">
                  <c:v>-87.001200000000026</c:v>
                </c:pt>
                <c:pt idx="14">
                  <c:v>-87.989000000000004</c:v>
                </c:pt>
                <c:pt idx="15">
                  <c:v>-91.82</c:v>
                </c:pt>
                <c:pt idx="16">
                  <c:v>-90.69</c:v>
                </c:pt>
                <c:pt idx="17">
                  <c:v>-91.402000000000001</c:v>
                </c:pt>
                <c:pt idx="18">
                  <c:v>-92.224999999999994</c:v>
                </c:pt>
                <c:pt idx="19">
                  <c:v>-90.635999999999981</c:v>
                </c:pt>
              </c:numCache>
            </c:numRef>
          </c:xVal>
          <c:yVal>
            <c:numRef>
              <c:f>Points!$G$7:$G$26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ser>
          <c:idx val="0"/>
          <c:order val="0"/>
          <c:spPr>
            <a:ln w="28575">
              <a:noFill/>
            </a:ln>
          </c:spPr>
          <c:xVal>
            <c:numRef>
              <c:f>Points!$F$7:$F$26</c:f>
              <c:numCache>
                <c:formatCode>General</c:formatCode>
                <c:ptCount val="20"/>
                <c:pt idx="0">
                  <c:v>-85.8</c:v>
                </c:pt>
                <c:pt idx="1">
                  <c:v>-85.467000000000027</c:v>
                </c:pt>
                <c:pt idx="2">
                  <c:v>-77.14</c:v>
                </c:pt>
                <c:pt idx="3">
                  <c:v>-75.960000000000022</c:v>
                </c:pt>
                <c:pt idx="4">
                  <c:v>-75.95</c:v>
                </c:pt>
                <c:pt idx="5">
                  <c:v>-75.367000000000004</c:v>
                </c:pt>
                <c:pt idx="6">
                  <c:v>-79.348000000000013</c:v>
                </c:pt>
                <c:pt idx="7">
                  <c:v>-81.120999999999981</c:v>
                </c:pt>
                <c:pt idx="8">
                  <c:v>-85.453000000000003</c:v>
                </c:pt>
                <c:pt idx="9">
                  <c:v>-95.2</c:v>
                </c:pt>
                <c:pt idx="10">
                  <c:v>-98.66</c:v>
                </c:pt>
                <c:pt idx="11">
                  <c:v>-105.792</c:v>
                </c:pt>
                <c:pt idx="12">
                  <c:v>-83.9</c:v>
                </c:pt>
                <c:pt idx="13">
                  <c:v>-87.001200000000026</c:v>
                </c:pt>
                <c:pt idx="14">
                  <c:v>-87.989000000000004</c:v>
                </c:pt>
                <c:pt idx="15">
                  <c:v>-91.82</c:v>
                </c:pt>
                <c:pt idx="16">
                  <c:v>-90.69</c:v>
                </c:pt>
                <c:pt idx="17">
                  <c:v>-91.402000000000001</c:v>
                </c:pt>
                <c:pt idx="18">
                  <c:v>-92.224999999999994</c:v>
                </c:pt>
                <c:pt idx="19">
                  <c:v>-90.635999999999981</c:v>
                </c:pt>
              </c:numCache>
            </c:numRef>
          </c:xVal>
          <c:yVal>
            <c:numRef>
              <c:f>Points!$G$7:$G$26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axId val="38154624"/>
        <c:axId val="38156544"/>
      </c:scatterChart>
      <c:valAx>
        <c:axId val="38154624"/>
        <c:scaling>
          <c:orientation val="minMax"/>
          <c:max val="-6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Longitude (°)</a:t>
                </a:r>
              </a:p>
            </c:rich>
          </c:tx>
          <c:layout/>
        </c:title>
        <c:numFmt formatCode="General" sourceLinked="1"/>
        <c:tickLblPos val="nextTo"/>
        <c:crossAx val="38156544"/>
        <c:crosses val="autoZero"/>
        <c:crossBetween val="midCat"/>
      </c:valAx>
      <c:valAx>
        <c:axId val="38156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Species Richness</a:t>
                </a:r>
              </a:p>
            </c:rich>
          </c:tx>
          <c:layout/>
        </c:title>
        <c:numFmt formatCode="General" sourceLinked="1"/>
        <c:tickLblPos val="nextTo"/>
        <c:spPr>
          <a:ln w="38100" cmpd="sng">
            <a:prstDash val="solid"/>
          </a:ln>
        </c:spPr>
        <c:crossAx val="38154624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Local Scale (.82Km^2)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Local!$B$7:$B$26</c:f>
              <c:numCache>
                <c:formatCode>General</c:formatCode>
                <c:ptCount val="20"/>
                <c:pt idx="0">
                  <c:v>0.92200000000000004</c:v>
                </c:pt>
                <c:pt idx="1">
                  <c:v>0.92900000000000005</c:v>
                </c:pt>
                <c:pt idx="2">
                  <c:v>0.97700000000000031</c:v>
                </c:pt>
                <c:pt idx="3">
                  <c:v>0.15100000000000008</c:v>
                </c:pt>
                <c:pt idx="4">
                  <c:v>0</c:v>
                </c:pt>
                <c:pt idx="5">
                  <c:v>7.2000000000000022E-2</c:v>
                </c:pt>
                <c:pt idx="6">
                  <c:v>0.90500000000000003</c:v>
                </c:pt>
                <c:pt idx="7">
                  <c:v>0.91800000000000004</c:v>
                </c:pt>
                <c:pt idx="8">
                  <c:v>0.86700000000000033</c:v>
                </c:pt>
                <c:pt idx="9">
                  <c:v>8.0000000000000043E-2</c:v>
                </c:pt>
                <c:pt idx="10">
                  <c:v>0</c:v>
                </c:pt>
                <c:pt idx="11">
                  <c:v>0.72800000000000031</c:v>
                </c:pt>
                <c:pt idx="12">
                  <c:v>0.82000000000000028</c:v>
                </c:pt>
                <c:pt idx="13">
                  <c:v>0.66600000000000048</c:v>
                </c:pt>
                <c:pt idx="14">
                  <c:v>0.88800000000000001</c:v>
                </c:pt>
                <c:pt idx="15">
                  <c:v>0.39900000000000024</c:v>
                </c:pt>
                <c:pt idx="16">
                  <c:v>1</c:v>
                </c:pt>
                <c:pt idx="17">
                  <c:v>0.67100000000000048</c:v>
                </c:pt>
                <c:pt idx="18">
                  <c:v>0.52200000000000002</c:v>
                </c:pt>
                <c:pt idx="19">
                  <c:v>4.6000000000000013E-2</c:v>
                </c:pt>
              </c:numCache>
            </c:numRef>
          </c:xVal>
          <c:yVal>
            <c:numRef>
              <c:f>Local!$F$7:$F$26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axId val="38200832"/>
        <c:axId val="38202752"/>
      </c:scatterChart>
      <c:valAx>
        <c:axId val="38200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Proportion </a:t>
                </a:r>
                <a:r>
                  <a:rPr lang="en-US" dirty="0"/>
                  <a:t>Land Use Forest</a:t>
                </a:r>
              </a:p>
            </c:rich>
          </c:tx>
        </c:title>
        <c:numFmt formatCode="General" sourceLinked="1"/>
        <c:tickLblPos val="nextTo"/>
        <c:crossAx val="38202752"/>
        <c:crosses val="autoZero"/>
        <c:crossBetween val="midCat"/>
      </c:valAx>
      <c:valAx>
        <c:axId val="38202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Species Richness</a:t>
                </a:r>
              </a:p>
            </c:rich>
          </c:tx>
        </c:title>
        <c:numFmt formatCode="General" sourceLinked="1"/>
        <c:tickLblPos val="nextTo"/>
        <c:crossAx val="38200832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Regional Scale (52 km^2)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Regional!$B$6:$B$25</c:f>
              <c:numCache>
                <c:formatCode>General</c:formatCode>
                <c:ptCount val="20"/>
                <c:pt idx="0">
                  <c:v>0.39000000000000018</c:v>
                </c:pt>
                <c:pt idx="1">
                  <c:v>0.69700000000000029</c:v>
                </c:pt>
                <c:pt idx="2">
                  <c:v>0.80500000000000005</c:v>
                </c:pt>
                <c:pt idx="3">
                  <c:v>5.7000000000000016E-2</c:v>
                </c:pt>
                <c:pt idx="4">
                  <c:v>0</c:v>
                </c:pt>
                <c:pt idx="5">
                  <c:v>0.13900000000000001</c:v>
                </c:pt>
                <c:pt idx="6">
                  <c:v>0.94700000000000029</c:v>
                </c:pt>
                <c:pt idx="7">
                  <c:v>0.89800000000000002</c:v>
                </c:pt>
                <c:pt idx="8">
                  <c:v>0.61200000000000032</c:v>
                </c:pt>
                <c:pt idx="9">
                  <c:v>8.9000000000000051E-2</c:v>
                </c:pt>
                <c:pt idx="10">
                  <c:v>3.4000000000000002E-2</c:v>
                </c:pt>
                <c:pt idx="11">
                  <c:v>0.42200000000000015</c:v>
                </c:pt>
                <c:pt idx="12">
                  <c:v>0.69600000000000029</c:v>
                </c:pt>
                <c:pt idx="13">
                  <c:v>0.31900000000000017</c:v>
                </c:pt>
                <c:pt idx="14">
                  <c:v>0.92800000000000005</c:v>
                </c:pt>
                <c:pt idx="15">
                  <c:v>0.38700000000000018</c:v>
                </c:pt>
                <c:pt idx="16">
                  <c:v>0.85200000000000031</c:v>
                </c:pt>
                <c:pt idx="17">
                  <c:v>0.72600000000000031</c:v>
                </c:pt>
                <c:pt idx="18">
                  <c:v>0.253</c:v>
                </c:pt>
                <c:pt idx="19">
                  <c:v>0.14500000000000007</c:v>
                </c:pt>
              </c:numCache>
            </c:numRef>
          </c:xVal>
          <c:yVal>
            <c:numRef>
              <c:f>Regional!$F$6:$F$25</c:f>
              <c:numCache>
                <c:formatCode>General</c:formatCode>
                <c:ptCount val="20"/>
                <c:pt idx="0">
                  <c:v>8.2000000000000011</c:v>
                </c:pt>
                <c:pt idx="1">
                  <c:v>7</c:v>
                </c:pt>
                <c:pt idx="2">
                  <c:v>16.600000000000001</c:v>
                </c:pt>
                <c:pt idx="3">
                  <c:v>12</c:v>
                </c:pt>
                <c:pt idx="4">
                  <c:v>15</c:v>
                </c:pt>
                <c:pt idx="5">
                  <c:v>3.5</c:v>
                </c:pt>
                <c:pt idx="6">
                  <c:v>12.8</c:v>
                </c:pt>
                <c:pt idx="7">
                  <c:v>10.4</c:v>
                </c:pt>
                <c:pt idx="8">
                  <c:v>11</c:v>
                </c:pt>
                <c:pt idx="9">
                  <c:v>5.6</c:v>
                </c:pt>
                <c:pt idx="10">
                  <c:v>1</c:v>
                </c:pt>
                <c:pt idx="11">
                  <c:v>4.4000000000000004</c:v>
                </c:pt>
                <c:pt idx="12">
                  <c:v>7.6</c:v>
                </c:pt>
                <c:pt idx="13">
                  <c:v>11.8</c:v>
                </c:pt>
                <c:pt idx="14">
                  <c:v>5.4</c:v>
                </c:pt>
                <c:pt idx="15">
                  <c:v>3</c:v>
                </c:pt>
                <c:pt idx="16">
                  <c:v>12</c:v>
                </c:pt>
                <c:pt idx="17">
                  <c:v>10</c:v>
                </c:pt>
                <c:pt idx="18">
                  <c:v>7</c:v>
                </c:pt>
                <c:pt idx="19">
                  <c:v>10</c:v>
                </c:pt>
              </c:numCache>
            </c:numRef>
          </c:yVal>
        </c:ser>
        <c:axId val="38445440"/>
        <c:axId val="38447360"/>
      </c:scatterChart>
      <c:valAx>
        <c:axId val="38445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Proportion Land Use </a:t>
                </a:r>
                <a:r>
                  <a:rPr lang="en-US" dirty="0" smtClean="0"/>
                  <a:t>Forest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38447360"/>
        <c:crosses val="autoZero"/>
        <c:crossBetween val="midCat"/>
      </c:valAx>
      <c:valAx>
        <c:axId val="384473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Spcies Richness</a:t>
                </a:r>
              </a:p>
            </c:rich>
          </c:tx>
        </c:title>
        <c:numFmt formatCode="General" sourceLinked="1"/>
        <c:tickLblPos val="nextTo"/>
        <c:crossAx val="38445440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D661-5B7C-4D78-9B0E-A1BE81DB4CC8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B42C-5FC2-4874-800C-0743E12E0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B42C-5FC2-4874-800C-0743E12E0A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F56BF-D547-4349-9B96-AB212060C7C5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15E5-37F3-CE48-8C4C-410C3D7B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3974"/>
            <a:ext cx="7772400" cy="1470025"/>
          </a:xfrm>
        </p:spPr>
        <p:txBody>
          <a:bodyPr/>
          <a:lstStyle/>
          <a:p>
            <a:r>
              <a:rPr lang="en-US" dirty="0" smtClean="0"/>
              <a:t>Local vs. Large Scale Gradients of Species Diversity in Birds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i="1" dirty="0"/>
              <a:t>Student names removed for anonymity </a:t>
            </a:r>
          </a:p>
          <a:p>
            <a:r>
              <a:rPr lang="en-US" dirty="0" smtClean="0"/>
              <a:t>BY222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20" y="1853999"/>
            <a:ext cx="3175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scale bird species increase closer to the coast</a:t>
            </a:r>
          </a:p>
          <a:p>
            <a:r>
              <a:rPr lang="en-US" dirty="0" smtClean="0"/>
              <a:t>Regional and local patterns show similar species richness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19" y="3721739"/>
            <a:ext cx="4016625" cy="2891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Local, Regional, Continental comparisons</a:t>
            </a:r>
          </a:p>
          <a:p>
            <a:pPr lvl="1"/>
            <a:r>
              <a:rPr lang="en-US" dirty="0" smtClean="0"/>
              <a:t>Species richness</a:t>
            </a:r>
          </a:p>
          <a:p>
            <a:pPr lvl="1"/>
            <a:r>
              <a:rPr lang="en-US" dirty="0" smtClean="0"/>
              <a:t>Land coverage</a:t>
            </a:r>
          </a:p>
          <a:p>
            <a:pPr lvl="2"/>
            <a:r>
              <a:rPr lang="en-US" dirty="0" smtClean="0"/>
              <a:t>Patterns </a:t>
            </a:r>
          </a:p>
          <a:p>
            <a:pPr lvl="1"/>
            <a:r>
              <a:rPr lang="en-US" dirty="0" smtClean="0"/>
              <a:t>Land use</a:t>
            </a:r>
          </a:p>
          <a:p>
            <a:r>
              <a:rPr lang="en-US" dirty="0" smtClean="0"/>
              <a:t>East coast to interior Colorado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05" y="2313562"/>
            <a:ext cx="3096095" cy="3812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7905" y="6211669"/>
            <a:ext cx="309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Warbler, Fishman Island, 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Continental:</a:t>
            </a:r>
          </a:p>
          <a:p>
            <a:r>
              <a:rPr lang="en-US" dirty="0" smtClean="0"/>
              <a:t>The further East, the greater the species richness of birds </a:t>
            </a:r>
          </a:p>
          <a:p>
            <a:pPr>
              <a:buNone/>
            </a:pPr>
            <a:r>
              <a:rPr lang="en-US" dirty="0" smtClean="0"/>
              <a:t>Regional</a:t>
            </a:r>
          </a:p>
          <a:p>
            <a:r>
              <a:rPr lang="en-US" dirty="0" smtClean="0"/>
              <a:t>There will be a greater species richness in birds where there is more water</a:t>
            </a:r>
          </a:p>
          <a:p>
            <a:pPr>
              <a:buNone/>
            </a:pPr>
            <a:r>
              <a:rPr lang="en-US" dirty="0" smtClean="0"/>
              <a:t>Local</a:t>
            </a:r>
          </a:p>
          <a:p>
            <a:r>
              <a:rPr lang="en-US" dirty="0" smtClean="0"/>
              <a:t>There will be more species in forested areas.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418" y="0"/>
            <a:ext cx="1931870" cy="226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5786" y="6126163"/>
            <a:ext cx="314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Brown-Headed Cowbird Squaw Creek, Missouri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Measurements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Latitude: 30° N to 40°N</a:t>
            </a:r>
          </a:p>
          <a:p>
            <a:pPr>
              <a:buNone/>
            </a:pPr>
            <a:r>
              <a:rPr lang="en-US" dirty="0" smtClean="0"/>
              <a:t>Longitude: -75°W to -105°W</a:t>
            </a:r>
          </a:p>
          <a:p>
            <a:pPr>
              <a:buNone/>
            </a:pPr>
            <a:r>
              <a:rPr lang="en-US" dirty="0" smtClean="0"/>
              <a:t>Field measurements: ≈3, 5 </a:t>
            </a:r>
            <a:r>
              <a:rPr lang="en-US" dirty="0" err="1" smtClean="0"/>
              <a:t>minsw</a:t>
            </a:r>
            <a:r>
              <a:rPr lang="en-US" dirty="0" smtClean="0"/>
              <a:t>/ 25, 50, 100m</a:t>
            </a:r>
          </a:p>
          <a:p>
            <a:pPr>
              <a:buNone/>
            </a:pPr>
            <a:r>
              <a:rPr lang="en-US" dirty="0" smtClean="0"/>
              <a:t>Type: State Wildlife Management Area</a:t>
            </a:r>
          </a:p>
          <a:p>
            <a:pPr>
              <a:buNone/>
            </a:pPr>
            <a:r>
              <a:rPr lang="en-US" dirty="0" smtClean="0"/>
              <a:t>Data collected: </a:t>
            </a:r>
            <a:r>
              <a:rPr lang="en-US" dirty="0" err="1" smtClean="0"/>
              <a:t>Avg</a:t>
            </a:r>
            <a:r>
              <a:rPr lang="en-US" dirty="0" smtClean="0"/>
              <a:t> of up to 5yrs</a:t>
            </a:r>
          </a:p>
          <a:p>
            <a:pPr>
              <a:buNone/>
            </a:pPr>
            <a:r>
              <a:rPr lang="en-US" dirty="0" smtClean="0"/>
              <a:t>Breeding Birds</a:t>
            </a:r>
          </a:p>
          <a:p>
            <a:pPr>
              <a:buNone/>
            </a:pPr>
            <a:r>
              <a:rPr lang="en-US" dirty="0" smtClean="0"/>
              <a:t>Local scale: 0.82km^2</a:t>
            </a:r>
          </a:p>
          <a:p>
            <a:pPr>
              <a:buNone/>
            </a:pPr>
            <a:r>
              <a:rPr lang="en-US" dirty="0" smtClean="0"/>
              <a:t>Regional Scale: 52km^2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Birds Species Richness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5" y="2000866"/>
            <a:ext cx="7991856" cy="28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38821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Richness </a:t>
            </a:r>
            <a:r>
              <a:rPr lang="en-US" dirty="0" err="1" smtClean="0"/>
              <a:t>vs</a:t>
            </a:r>
            <a:r>
              <a:rPr lang="en-US" dirty="0" smtClean="0"/>
              <a:t> Longitude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24506"/>
          <a:ext cx="8686800" cy="4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Edger </a:t>
            </a:r>
            <a:r>
              <a:rPr lang="en-US" dirty="0" err="1" smtClean="0"/>
              <a:t>Euns</a:t>
            </a:r>
            <a:endParaRPr lang="en-US" dirty="0"/>
          </a:p>
        </p:txBody>
      </p:sp>
      <p:pic>
        <p:nvPicPr>
          <p:cNvPr id="5" name="Content Placeholder 4" descr="asdf.gif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457200" y="1600200"/>
            <a:ext cx="5670794" cy="311871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3692116" cy="2087563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3447" y="1600200"/>
            <a:ext cx="3976605" cy="210978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127" y="4064426"/>
            <a:ext cx="3985925" cy="203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31" y="4080129"/>
            <a:ext cx="3892185" cy="202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487800930"/>
              </p:ext>
            </p:extLst>
          </p:nvPr>
        </p:nvGraphicFramePr>
        <p:xfrm>
          <a:off x="522910" y="577386"/>
          <a:ext cx="4128460" cy="304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2032561320"/>
              </p:ext>
            </p:extLst>
          </p:nvPr>
        </p:nvGraphicFramePr>
        <p:xfrm>
          <a:off x="4235145" y="36233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Local vs. Large Scale Gradients of Species Diversity in Birds</vt:lpstr>
      <vt:lpstr>Objectives</vt:lpstr>
      <vt:lpstr>Hypotheses </vt:lpstr>
      <vt:lpstr>Our Measurements </vt:lpstr>
      <vt:lpstr>Breeding Birds Species Richness</vt:lpstr>
      <vt:lpstr>Slide 6</vt:lpstr>
      <vt:lpstr>Species Richness vs Longitude </vt:lpstr>
      <vt:lpstr>Tennessee Edger Euns</vt:lpstr>
      <vt:lpstr>Slide 9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2012-04-27T06:35:09Z</dcterms:created>
  <dcterms:modified xsi:type="dcterms:W3CDTF">2014-02-20T16:50:45Z</dcterms:modified>
</cp:coreProperties>
</file>