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6" r:id="rId3"/>
    <p:sldId id="287" r:id="rId4"/>
    <p:sldId id="277" r:id="rId5"/>
    <p:sldId id="282" r:id="rId6"/>
    <p:sldId id="261" r:id="rId7"/>
    <p:sldId id="258" r:id="rId8"/>
    <p:sldId id="260" r:id="rId9"/>
    <p:sldId id="266" r:id="rId10"/>
    <p:sldId id="262" r:id="rId11"/>
    <p:sldId id="267" r:id="rId12"/>
    <p:sldId id="259" r:id="rId13"/>
    <p:sldId id="271" r:id="rId14"/>
    <p:sldId id="270" r:id="rId15"/>
    <p:sldId id="272" r:id="rId16"/>
    <p:sldId id="273" r:id="rId17"/>
    <p:sldId id="257" r:id="rId18"/>
    <p:sldId id="264" r:id="rId19"/>
    <p:sldId id="278" r:id="rId20"/>
    <p:sldId id="279" r:id="rId21"/>
    <p:sldId id="280" r:id="rId22"/>
    <p:sldId id="281" r:id="rId23"/>
    <p:sldId id="269" r:id="rId24"/>
    <p:sldId id="275" r:id="rId25"/>
    <p:sldId id="285" r:id="rId26"/>
    <p:sldId id="288" r:id="rId27"/>
    <p:sldId id="289" r:id="rId28"/>
    <p:sldId id="292" r:id="rId29"/>
    <p:sldId id="293" r:id="rId30"/>
    <p:sldId id="294" r:id="rId31"/>
    <p:sldId id="301" r:id="rId32"/>
    <p:sldId id="299" r:id="rId33"/>
    <p:sldId id="303" r:id="rId34"/>
    <p:sldId id="304" r:id="rId35"/>
    <p:sldId id="305" r:id="rId36"/>
    <p:sldId id="302" r:id="rId37"/>
    <p:sldId id="296" r:id="rId38"/>
    <p:sldId id="297" r:id="rId39"/>
    <p:sldId id="306" r:id="rId40"/>
    <p:sldId id="300" r:id="rId41"/>
    <p:sldId id="307" r:id="rId42"/>
    <p:sldId id="308"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81" autoAdjust="0"/>
  </p:normalViewPr>
  <p:slideViewPr>
    <p:cSldViewPr snapToGrid="0">
      <p:cViewPr varScale="1">
        <p:scale>
          <a:sx n="101" d="100"/>
          <a:sy n="101" d="100"/>
        </p:scale>
        <p:origin x="150" y="55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11445-BD5B-4782-9068-F982CE6C54C7}"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E63D8E14-5E32-41B7-8F12-46B9E7F59B8E}">
      <dgm:prSet custT="1"/>
      <dgm:spPr/>
      <dgm:t>
        <a:bodyPr/>
        <a:lstStyle/>
        <a:p>
          <a:r>
            <a:rPr lang="en-US" sz="2000" dirty="0"/>
            <a:t>After getting a long way into the study and finding strong correlations in arrival times between ravens and eagles, we started to have doubts about what the pattern meant.</a:t>
          </a:r>
        </a:p>
      </dgm:t>
    </dgm:pt>
    <dgm:pt modelId="{51E3A074-3957-44E9-A489-0A8E2A7D2A9F}" type="parTrans" cxnId="{C79B339C-C84B-49F1-9B61-AB7BD2B31753}">
      <dgm:prSet/>
      <dgm:spPr/>
      <dgm:t>
        <a:bodyPr/>
        <a:lstStyle/>
        <a:p>
          <a:endParaRPr lang="en-US"/>
        </a:p>
      </dgm:t>
    </dgm:pt>
    <dgm:pt modelId="{D1156F7F-22D9-45FA-8004-ED3AB6DFB6D2}" type="sibTrans" cxnId="{C79B339C-C84B-49F1-9B61-AB7BD2B31753}">
      <dgm:prSet/>
      <dgm:spPr/>
      <dgm:t>
        <a:bodyPr/>
        <a:lstStyle/>
        <a:p>
          <a:endParaRPr lang="en-US"/>
        </a:p>
      </dgm:t>
    </dgm:pt>
    <dgm:pt modelId="{8379FF76-FF68-4121-8E8F-CDD2C85ED0DE}">
      <dgm:prSet/>
      <dgm:spPr/>
      <dgm:t>
        <a:bodyPr/>
        <a:lstStyle/>
        <a:p>
          <a:r>
            <a:rPr lang="en-US" dirty="0"/>
            <a:t>Was it possible that eagles waited around for other scavengers to approach the carcass, and only came down after it was safe? </a:t>
          </a:r>
        </a:p>
      </dgm:t>
    </dgm:pt>
    <dgm:pt modelId="{438CE03C-CDEC-4807-921D-6A73FA9176A3}" type="parTrans" cxnId="{BB3B9439-61A9-4FEB-AAFE-36ECEB1C1AF4}">
      <dgm:prSet/>
      <dgm:spPr/>
      <dgm:t>
        <a:bodyPr/>
        <a:lstStyle/>
        <a:p>
          <a:endParaRPr lang="en-US"/>
        </a:p>
      </dgm:t>
    </dgm:pt>
    <dgm:pt modelId="{CB6B0E5C-19FC-4460-A3D2-9BE7BBC4DB32}" type="sibTrans" cxnId="{BB3B9439-61A9-4FEB-AAFE-36ECEB1C1AF4}">
      <dgm:prSet/>
      <dgm:spPr/>
      <dgm:t>
        <a:bodyPr/>
        <a:lstStyle/>
        <a:p>
          <a:endParaRPr lang="en-US"/>
        </a:p>
      </dgm:t>
    </dgm:pt>
    <dgm:pt modelId="{734BAED1-137B-411A-A1A4-3FCDBD4FB3F6}">
      <dgm:prSet/>
      <dgm:spPr/>
      <dgm:t>
        <a:bodyPr/>
        <a:lstStyle/>
        <a:p>
          <a:r>
            <a:rPr lang="en-US" dirty="0"/>
            <a:t>If so, the limited views through our game cameras could provide a misleading view of discovery sequences.</a:t>
          </a:r>
        </a:p>
      </dgm:t>
    </dgm:pt>
    <dgm:pt modelId="{63691251-6769-47A9-9496-DAE355E9A7E0}" type="parTrans" cxnId="{6A2E3FB2-0E4A-44F5-867E-B688324F6520}">
      <dgm:prSet/>
      <dgm:spPr/>
      <dgm:t>
        <a:bodyPr/>
        <a:lstStyle/>
        <a:p>
          <a:endParaRPr lang="en-US"/>
        </a:p>
      </dgm:t>
    </dgm:pt>
    <dgm:pt modelId="{384202DD-4EF7-4FC2-B0E1-7A4E0848C183}" type="sibTrans" cxnId="{6A2E3FB2-0E4A-44F5-867E-B688324F6520}">
      <dgm:prSet/>
      <dgm:spPr/>
      <dgm:t>
        <a:bodyPr/>
        <a:lstStyle/>
        <a:p>
          <a:endParaRPr lang="en-US"/>
        </a:p>
      </dgm:t>
    </dgm:pt>
    <dgm:pt modelId="{00E9FC0E-5ED2-4AC5-A98B-23C972C5AADB}">
      <dgm:prSet/>
      <dgm:spPr/>
      <dgm:t>
        <a:bodyPr/>
        <a:lstStyle/>
        <a:p>
          <a:r>
            <a:rPr lang="en-US" dirty="0"/>
            <a:t>In terms of </a:t>
          </a:r>
          <a:r>
            <a:rPr lang="en-US" dirty="0">
              <a:highlight>
                <a:srgbClr val="00FF00"/>
              </a:highlight>
            </a:rPr>
            <a:t>how science is made</a:t>
          </a:r>
          <a:r>
            <a:rPr lang="en-US" dirty="0"/>
            <a:t>, it is always good to be skeptical of your own findings and modify or add experiments to address alternative explanations, if necessary.</a:t>
          </a:r>
        </a:p>
      </dgm:t>
    </dgm:pt>
    <dgm:pt modelId="{D08E0728-D5C9-4144-BB6D-648222E916DD}" type="parTrans" cxnId="{E304AC10-D62A-4E34-9C91-35C9FC085BA4}">
      <dgm:prSet/>
      <dgm:spPr/>
      <dgm:t>
        <a:bodyPr/>
        <a:lstStyle/>
        <a:p>
          <a:endParaRPr lang="en-US"/>
        </a:p>
      </dgm:t>
    </dgm:pt>
    <dgm:pt modelId="{D79DBA13-BBFB-44ED-BCE3-54216A500F45}" type="sibTrans" cxnId="{E304AC10-D62A-4E34-9C91-35C9FC085BA4}">
      <dgm:prSet/>
      <dgm:spPr/>
      <dgm:t>
        <a:bodyPr/>
        <a:lstStyle/>
        <a:p>
          <a:endParaRPr lang="en-US"/>
        </a:p>
      </dgm:t>
    </dgm:pt>
    <dgm:pt modelId="{2EA443C8-C85C-4897-98C0-83A65689F606}" type="pres">
      <dgm:prSet presAssocID="{86D11445-BD5B-4782-9068-F982CE6C54C7}" presName="vert0" presStyleCnt="0">
        <dgm:presLayoutVars>
          <dgm:dir/>
          <dgm:animOne val="branch"/>
          <dgm:animLvl val="lvl"/>
        </dgm:presLayoutVars>
      </dgm:prSet>
      <dgm:spPr/>
    </dgm:pt>
    <dgm:pt modelId="{4A30649C-3A5C-429F-835C-B1A3A1F1AB09}" type="pres">
      <dgm:prSet presAssocID="{E63D8E14-5E32-41B7-8F12-46B9E7F59B8E}" presName="thickLine" presStyleLbl="alignNode1" presStyleIdx="0" presStyleCnt="4"/>
      <dgm:spPr/>
    </dgm:pt>
    <dgm:pt modelId="{D03996A8-D334-4FAF-AC67-B51DBFB08273}" type="pres">
      <dgm:prSet presAssocID="{E63D8E14-5E32-41B7-8F12-46B9E7F59B8E}" presName="horz1" presStyleCnt="0"/>
      <dgm:spPr/>
    </dgm:pt>
    <dgm:pt modelId="{6CD8867F-3291-4AF4-96C6-C2F52AB6A1B7}" type="pres">
      <dgm:prSet presAssocID="{E63D8E14-5E32-41B7-8F12-46B9E7F59B8E}" presName="tx1" presStyleLbl="revTx" presStyleIdx="0" presStyleCnt="4" custScaleY="180354" custLinFactNeighborX="296" custLinFactNeighborY="-25615"/>
      <dgm:spPr/>
    </dgm:pt>
    <dgm:pt modelId="{70C1CE60-F6FE-43C8-8648-6B8E487475E5}" type="pres">
      <dgm:prSet presAssocID="{E63D8E14-5E32-41B7-8F12-46B9E7F59B8E}" presName="vert1" presStyleCnt="0"/>
      <dgm:spPr/>
    </dgm:pt>
    <dgm:pt modelId="{95431FEC-B1C6-4DC1-80DE-4BA494F1FE8A}" type="pres">
      <dgm:prSet presAssocID="{8379FF76-FF68-4121-8E8F-CDD2C85ED0DE}" presName="thickLine" presStyleLbl="alignNode1" presStyleIdx="1" presStyleCnt="4"/>
      <dgm:spPr/>
    </dgm:pt>
    <dgm:pt modelId="{9169448A-C43C-42F4-BF39-D96AFA460CA5}" type="pres">
      <dgm:prSet presAssocID="{8379FF76-FF68-4121-8E8F-CDD2C85ED0DE}" presName="horz1" presStyleCnt="0"/>
      <dgm:spPr/>
    </dgm:pt>
    <dgm:pt modelId="{02D25B84-203B-42CB-9727-45EBB679F911}" type="pres">
      <dgm:prSet presAssocID="{8379FF76-FF68-4121-8E8F-CDD2C85ED0DE}" presName="tx1" presStyleLbl="revTx" presStyleIdx="1" presStyleCnt="4" custScaleY="117108"/>
      <dgm:spPr/>
    </dgm:pt>
    <dgm:pt modelId="{14637E5B-EDF1-415C-B990-9E2A2FAD15F3}" type="pres">
      <dgm:prSet presAssocID="{8379FF76-FF68-4121-8E8F-CDD2C85ED0DE}" presName="vert1" presStyleCnt="0"/>
      <dgm:spPr/>
    </dgm:pt>
    <dgm:pt modelId="{18E3C2AF-077B-4A93-8682-23CE68C67436}" type="pres">
      <dgm:prSet presAssocID="{734BAED1-137B-411A-A1A4-3FCDBD4FB3F6}" presName="thickLine" presStyleLbl="alignNode1" presStyleIdx="2" presStyleCnt="4"/>
      <dgm:spPr/>
    </dgm:pt>
    <dgm:pt modelId="{CC1C03E5-6F33-43F1-965B-786B732706A0}" type="pres">
      <dgm:prSet presAssocID="{734BAED1-137B-411A-A1A4-3FCDBD4FB3F6}" presName="horz1" presStyleCnt="0"/>
      <dgm:spPr/>
    </dgm:pt>
    <dgm:pt modelId="{7DFEE2C3-B647-4C74-81F5-A67A269A9CBC}" type="pres">
      <dgm:prSet presAssocID="{734BAED1-137B-411A-A1A4-3FCDBD4FB3F6}" presName="tx1" presStyleLbl="revTx" presStyleIdx="2" presStyleCnt="4" custScaleY="104649"/>
      <dgm:spPr/>
    </dgm:pt>
    <dgm:pt modelId="{5D9EBF72-C32B-4715-A638-B7623AF9CCF4}" type="pres">
      <dgm:prSet presAssocID="{734BAED1-137B-411A-A1A4-3FCDBD4FB3F6}" presName="vert1" presStyleCnt="0"/>
      <dgm:spPr/>
    </dgm:pt>
    <dgm:pt modelId="{EA7B98D2-0C9E-476F-A9BF-945A1E3F4D05}" type="pres">
      <dgm:prSet presAssocID="{00E9FC0E-5ED2-4AC5-A98B-23C972C5AADB}" presName="thickLine" presStyleLbl="alignNode1" presStyleIdx="3" presStyleCnt="4"/>
      <dgm:spPr/>
    </dgm:pt>
    <dgm:pt modelId="{D97549E6-5403-4036-B9ED-629BC0043FF6}" type="pres">
      <dgm:prSet presAssocID="{00E9FC0E-5ED2-4AC5-A98B-23C972C5AADB}" presName="horz1" presStyleCnt="0"/>
      <dgm:spPr/>
    </dgm:pt>
    <dgm:pt modelId="{1F2685C8-3811-4DD4-AA30-79436509C38D}" type="pres">
      <dgm:prSet presAssocID="{00E9FC0E-5ED2-4AC5-A98B-23C972C5AADB}" presName="tx1" presStyleLbl="revTx" presStyleIdx="3" presStyleCnt="4" custScaleY="180106"/>
      <dgm:spPr/>
    </dgm:pt>
    <dgm:pt modelId="{87B9A49B-D2C5-40D8-AC8A-2557968F2B05}" type="pres">
      <dgm:prSet presAssocID="{00E9FC0E-5ED2-4AC5-A98B-23C972C5AADB}" presName="vert1" presStyleCnt="0"/>
      <dgm:spPr/>
    </dgm:pt>
  </dgm:ptLst>
  <dgm:cxnLst>
    <dgm:cxn modelId="{9C3A1D0D-47AC-44EC-9B54-B6A875C2B502}" type="presOf" srcId="{86D11445-BD5B-4782-9068-F982CE6C54C7}" destId="{2EA443C8-C85C-4897-98C0-83A65689F606}" srcOrd="0" destOrd="0" presId="urn:microsoft.com/office/officeart/2008/layout/LinedList"/>
    <dgm:cxn modelId="{E304AC10-D62A-4E34-9C91-35C9FC085BA4}" srcId="{86D11445-BD5B-4782-9068-F982CE6C54C7}" destId="{00E9FC0E-5ED2-4AC5-A98B-23C972C5AADB}" srcOrd="3" destOrd="0" parTransId="{D08E0728-D5C9-4144-BB6D-648222E916DD}" sibTransId="{D79DBA13-BBFB-44ED-BCE3-54216A500F45}"/>
    <dgm:cxn modelId="{BB3B9439-61A9-4FEB-AAFE-36ECEB1C1AF4}" srcId="{86D11445-BD5B-4782-9068-F982CE6C54C7}" destId="{8379FF76-FF68-4121-8E8F-CDD2C85ED0DE}" srcOrd="1" destOrd="0" parTransId="{438CE03C-CDEC-4807-921D-6A73FA9176A3}" sibTransId="{CB6B0E5C-19FC-4460-A3D2-9BE7BBC4DB32}"/>
    <dgm:cxn modelId="{A8060770-76D9-43F1-A12D-AEDF0C50310D}" type="presOf" srcId="{00E9FC0E-5ED2-4AC5-A98B-23C972C5AADB}" destId="{1F2685C8-3811-4DD4-AA30-79436509C38D}" srcOrd="0" destOrd="0" presId="urn:microsoft.com/office/officeart/2008/layout/LinedList"/>
    <dgm:cxn modelId="{F19D4D84-2EE7-42A0-AEB8-C9E2659BBE6D}" type="presOf" srcId="{734BAED1-137B-411A-A1A4-3FCDBD4FB3F6}" destId="{7DFEE2C3-B647-4C74-81F5-A67A269A9CBC}" srcOrd="0" destOrd="0" presId="urn:microsoft.com/office/officeart/2008/layout/LinedList"/>
    <dgm:cxn modelId="{C79B339C-C84B-49F1-9B61-AB7BD2B31753}" srcId="{86D11445-BD5B-4782-9068-F982CE6C54C7}" destId="{E63D8E14-5E32-41B7-8F12-46B9E7F59B8E}" srcOrd="0" destOrd="0" parTransId="{51E3A074-3957-44E9-A489-0A8E2A7D2A9F}" sibTransId="{D1156F7F-22D9-45FA-8004-ED3AB6DFB6D2}"/>
    <dgm:cxn modelId="{564610A7-2D43-42E7-AE09-9CF23A8F15AA}" type="presOf" srcId="{8379FF76-FF68-4121-8E8F-CDD2C85ED0DE}" destId="{02D25B84-203B-42CB-9727-45EBB679F911}" srcOrd="0" destOrd="0" presId="urn:microsoft.com/office/officeart/2008/layout/LinedList"/>
    <dgm:cxn modelId="{6A2E3FB2-0E4A-44F5-867E-B688324F6520}" srcId="{86D11445-BD5B-4782-9068-F982CE6C54C7}" destId="{734BAED1-137B-411A-A1A4-3FCDBD4FB3F6}" srcOrd="2" destOrd="0" parTransId="{63691251-6769-47A9-9496-DAE355E9A7E0}" sibTransId="{384202DD-4EF7-4FC2-B0E1-7A4E0848C183}"/>
    <dgm:cxn modelId="{AE23AFEE-1F26-4B16-8204-12E4B53D4E30}" type="presOf" srcId="{E63D8E14-5E32-41B7-8F12-46B9E7F59B8E}" destId="{6CD8867F-3291-4AF4-96C6-C2F52AB6A1B7}" srcOrd="0" destOrd="0" presId="urn:microsoft.com/office/officeart/2008/layout/LinedList"/>
    <dgm:cxn modelId="{A66CA425-849E-4274-9074-8A7D6C342492}" type="presParOf" srcId="{2EA443C8-C85C-4897-98C0-83A65689F606}" destId="{4A30649C-3A5C-429F-835C-B1A3A1F1AB09}" srcOrd="0" destOrd="0" presId="urn:microsoft.com/office/officeart/2008/layout/LinedList"/>
    <dgm:cxn modelId="{3C4BD354-0D0C-49F8-980F-584DD651553A}" type="presParOf" srcId="{2EA443C8-C85C-4897-98C0-83A65689F606}" destId="{D03996A8-D334-4FAF-AC67-B51DBFB08273}" srcOrd="1" destOrd="0" presId="urn:microsoft.com/office/officeart/2008/layout/LinedList"/>
    <dgm:cxn modelId="{337CF540-0136-404A-B81D-3D773F9E9287}" type="presParOf" srcId="{D03996A8-D334-4FAF-AC67-B51DBFB08273}" destId="{6CD8867F-3291-4AF4-96C6-C2F52AB6A1B7}" srcOrd="0" destOrd="0" presId="urn:microsoft.com/office/officeart/2008/layout/LinedList"/>
    <dgm:cxn modelId="{9997558C-9E8E-46BB-805F-8A3B1C050BF2}" type="presParOf" srcId="{D03996A8-D334-4FAF-AC67-B51DBFB08273}" destId="{70C1CE60-F6FE-43C8-8648-6B8E487475E5}" srcOrd="1" destOrd="0" presId="urn:microsoft.com/office/officeart/2008/layout/LinedList"/>
    <dgm:cxn modelId="{D0B7F692-E7BF-41EE-93A4-F71C89BBA842}" type="presParOf" srcId="{2EA443C8-C85C-4897-98C0-83A65689F606}" destId="{95431FEC-B1C6-4DC1-80DE-4BA494F1FE8A}" srcOrd="2" destOrd="0" presId="urn:microsoft.com/office/officeart/2008/layout/LinedList"/>
    <dgm:cxn modelId="{5431C31D-D6AB-44CE-B1EE-50AD849F11B3}" type="presParOf" srcId="{2EA443C8-C85C-4897-98C0-83A65689F606}" destId="{9169448A-C43C-42F4-BF39-D96AFA460CA5}" srcOrd="3" destOrd="0" presId="urn:microsoft.com/office/officeart/2008/layout/LinedList"/>
    <dgm:cxn modelId="{B1B3ED59-AC03-45DB-8E1F-77CCDA7D03C2}" type="presParOf" srcId="{9169448A-C43C-42F4-BF39-D96AFA460CA5}" destId="{02D25B84-203B-42CB-9727-45EBB679F911}" srcOrd="0" destOrd="0" presId="urn:microsoft.com/office/officeart/2008/layout/LinedList"/>
    <dgm:cxn modelId="{A40FA4A3-656A-4427-A52A-A957613A102D}" type="presParOf" srcId="{9169448A-C43C-42F4-BF39-D96AFA460CA5}" destId="{14637E5B-EDF1-415C-B990-9E2A2FAD15F3}" srcOrd="1" destOrd="0" presId="urn:microsoft.com/office/officeart/2008/layout/LinedList"/>
    <dgm:cxn modelId="{9C112FF1-F848-4E51-9590-39057DD3078D}" type="presParOf" srcId="{2EA443C8-C85C-4897-98C0-83A65689F606}" destId="{18E3C2AF-077B-4A93-8682-23CE68C67436}" srcOrd="4" destOrd="0" presId="urn:microsoft.com/office/officeart/2008/layout/LinedList"/>
    <dgm:cxn modelId="{C10CA323-8A34-4537-9B23-C901B77108E6}" type="presParOf" srcId="{2EA443C8-C85C-4897-98C0-83A65689F606}" destId="{CC1C03E5-6F33-43F1-965B-786B732706A0}" srcOrd="5" destOrd="0" presId="urn:microsoft.com/office/officeart/2008/layout/LinedList"/>
    <dgm:cxn modelId="{5A58875E-FBB6-481C-9C15-7129398DAB66}" type="presParOf" srcId="{CC1C03E5-6F33-43F1-965B-786B732706A0}" destId="{7DFEE2C3-B647-4C74-81F5-A67A269A9CBC}" srcOrd="0" destOrd="0" presId="urn:microsoft.com/office/officeart/2008/layout/LinedList"/>
    <dgm:cxn modelId="{0756FD98-7A65-4980-A166-6E305FF341C1}" type="presParOf" srcId="{CC1C03E5-6F33-43F1-965B-786B732706A0}" destId="{5D9EBF72-C32B-4715-A638-B7623AF9CCF4}" srcOrd="1" destOrd="0" presId="urn:microsoft.com/office/officeart/2008/layout/LinedList"/>
    <dgm:cxn modelId="{26009DFB-1816-47BC-868F-3AE023D99D44}" type="presParOf" srcId="{2EA443C8-C85C-4897-98C0-83A65689F606}" destId="{EA7B98D2-0C9E-476F-A9BF-945A1E3F4D05}" srcOrd="6" destOrd="0" presId="urn:microsoft.com/office/officeart/2008/layout/LinedList"/>
    <dgm:cxn modelId="{6712D830-65BF-49C0-8246-51C9A2FBBCDC}" type="presParOf" srcId="{2EA443C8-C85C-4897-98C0-83A65689F606}" destId="{D97549E6-5403-4036-B9ED-629BC0043FF6}" srcOrd="7" destOrd="0" presId="urn:microsoft.com/office/officeart/2008/layout/LinedList"/>
    <dgm:cxn modelId="{90380169-41A1-45BF-A373-D0DCB4F267AC}" type="presParOf" srcId="{D97549E6-5403-4036-B9ED-629BC0043FF6}" destId="{1F2685C8-3811-4DD4-AA30-79436509C38D}" srcOrd="0" destOrd="0" presId="urn:microsoft.com/office/officeart/2008/layout/LinedList"/>
    <dgm:cxn modelId="{9F3FDCBB-BB2F-442A-9C3C-55FAB01EADFF}" type="presParOf" srcId="{D97549E6-5403-4036-B9ED-629BC0043FF6}" destId="{87B9A49B-D2C5-40D8-AC8A-2557968F2B0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649C-3A5C-429F-835C-B1A3A1F1AB09}">
      <dsp:nvSpPr>
        <dsp:cNvPr id="0" name=""/>
        <dsp:cNvSpPr/>
      </dsp:nvSpPr>
      <dsp:spPr>
        <a:xfrm>
          <a:off x="0" y="2087"/>
          <a:ext cx="468617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D8867F-3291-4AF4-96C6-C2F52AB6A1B7}">
      <dsp:nvSpPr>
        <dsp:cNvPr id="0" name=""/>
        <dsp:cNvSpPr/>
      </dsp:nvSpPr>
      <dsp:spPr>
        <a:xfrm>
          <a:off x="4576" y="0"/>
          <a:ext cx="4681597" cy="1756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After getting a long way into the study and finding strong correlations in arrival times between ravens and eagles, we started to have doubts about what the pattern meant.</a:t>
          </a:r>
        </a:p>
      </dsp:txBody>
      <dsp:txXfrm>
        <a:off x="4576" y="0"/>
        <a:ext cx="4681597" cy="1756173"/>
      </dsp:txXfrm>
    </dsp:sp>
    <dsp:sp modelId="{95431FEC-B1C6-4DC1-80DE-4BA494F1FE8A}">
      <dsp:nvSpPr>
        <dsp:cNvPr id="0" name=""/>
        <dsp:cNvSpPr/>
      </dsp:nvSpPr>
      <dsp:spPr>
        <a:xfrm>
          <a:off x="0" y="1758261"/>
          <a:ext cx="468617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2D25B84-203B-42CB-9727-45EBB679F911}">
      <dsp:nvSpPr>
        <dsp:cNvPr id="0" name=""/>
        <dsp:cNvSpPr/>
      </dsp:nvSpPr>
      <dsp:spPr>
        <a:xfrm>
          <a:off x="0" y="1758261"/>
          <a:ext cx="4677025" cy="114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Was it possible that eagles waited around for other scavengers to approach the carcass, and only came down after it was safe? </a:t>
          </a:r>
        </a:p>
      </dsp:txBody>
      <dsp:txXfrm>
        <a:off x="0" y="1758261"/>
        <a:ext cx="4677025" cy="1140323"/>
      </dsp:txXfrm>
    </dsp:sp>
    <dsp:sp modelId="{18E3C2AF-077B-4A93-8682-23CE68C67436}">
      <dsp:nvSpPr>
        <dsp:cNvPr id="0" name=""/>
        <dsp:cNvSpPr/>
      </dsp:nvSpPr>
      <dsp:spPr>
        <a:xfrm>
          <a:off x="0" y="2898584"/>
          <a:ext cx="468617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FEE2C3-B647-4C74-81F5-A67A269A9CBC}">
      <dsp:nvSpPr>
        <dsp:cNvPr id="0" name=""/>
        <dsp:cNvSpPr/>
      </dsp:nvSpPr>
      <dsp:spPr>
        <a:xfrm>
          <a:off x="0" y="2898584"/>
          <a:ext cx="4677025" cy="1019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so, the limited views through our game cameras could provide a misleading view of discovery sequences.</a:t>
          </a:r>
        </a:p>
      </dsp:txBody>
      <dsp:txXfrm>
        <a:off x="0" y="2898584"/>
        <a:ext cx="4677025" cy="1019005"/>
      </dsp:txXfrm>
    </dsp:sp>
    <dsp:sp modelId="{EA7B98D2-0C9E-476F-A9BF-945A1E3F4D05}">
      <dsp:nvSpPr>
        <dsp:cNvPr id="0" name=""/>
        <dsp:cNvSpPr/>
      </dsp:nvSpPr>
      <dsp:spPr>
        <a:xfrm>
          <a:off x="0" y="3917590"/>
          <a:ext cx="468617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F2685C8-3811-4DD4-AA30-79436509C38D}">
      <dsp:nvSpPr>
        <dsp:cNvPr id="0" name=""/>
        <dsp:cNvSpPr/>
      </dsp:nvSpPr>
      <dsp:spPr>
        <a:xfrm>
          <a:off x="0" y="3917590"/>
          <a:ext cx="4681597" cy="175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 terms of </a:t>
          </a:r>
          <a:r>
            <a:rPr lang="en-US" sz="1900" kern="1200" dirty="0">
              <a:highlight>
                <a:srgbClr val="00FF00"/>
              </a:highlight>
            </a:rPr>
            <a:t>how science is made</a:t>
          </a:r>
          <a:r>
            <a:rPr lang="en-US" sz="1900" kern="1200" dirty="0"/>
            <a:t>, it is always good to be skeptical of your own findings and modify or add experiments to address alternative explanations, if necessary.</a:t>
          </a:r>
        </a:p>
      </dsp:txBody>
      <dsp:txXfrm>
        <a:off x="0" y="3917590"/>
        <a:ext cx="4681597" cy="17537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0B99-9E7A-47BC-A699-2A22BCC8D87A}"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3F6DC-8F2E-4E33-95C4-F3D95C5142EF}" type="slidenum">
              <a:rPr lang="en-US" smtClean="0"/>
              <a:t>‹#›</a:t>
            </a:fld>
            <a:endParaRPr lang="en-US"/>
          </a:p>
        </p:txBody>
      </p:sp>
    </p:spTree>
    <p:extLst>
      <p:ext uri="{BB962C8B-B14F-4D97-AF65-F5344CB8AC3E}">
        <p14:creationId xmlns:p14="http://schemas.microsoft.com/office/powerpoint/2010/main" val="171489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Slide 1.  Title Slide.</a:t>
            </a:r>
          </a:p>
        </p:txBody>
      </p:sp>
      <p:sp>
        <p:nvSpPr>
          <p:cNvPr id="4" name="Slide Number Placeholder 3"/>
          <p:cNvSpPr>
            <a:spLocks noGrp="1"/>
          </p:cNvSpPr>
          <p:nvPr>
            <p:ph type="sldNum" sz="quarter" idx="10"/>
          </p:nvPr>
        </p:nvSpPr>
        <p:spPr/>
        <p:txBody>
          <a:bodyPr/>
          <a:lstStyle/>
          <a:p>
            <a:fld id="{2B43F6DC-8F2E-4E33-95C4-F3D95C5142EF}" type="slidenum">
              <a:rPr lang="en-US" smtClean="0"/>
              <a:t>1</a:t>
            </a:fld>
            <a:endParaRPr lang="en-US"/>
          </a:p>
        </p:txBody>
      </p:sp>
    </p:spTree>
    <p:extLst>
      <p:ext uri="{BB962C8B-B14F-4D97-AF65-F5344CB8AC3E}">
        <p14:creationId xmlns:p14="http://schemas.microsoft.com/office/powerpoint/2010/main" val="37118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Golden eagles do not back down to coyotes, as seen in the three carcasses pictured here.  What sort of competition does this look like</a:t>
            </a:r>
            <a:r>
              <a:rPr lang="en-US" baseline="0" dirty="0"/>
              <a:t> to you?  As a side note, our cameras never captured a single photograph of a bird of any species in the same frame as a bobcat or cougar, suggesting that cats pose a greater danger to eagles than coyotes do.  Our cameras also never captured a photo of cats, dogs, or birds actually making contact with one another, suggesting that although a lot of aggressive posturing happens, there is seldom any contact or injuries inflicted on animals.</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10</a:t>
            </a:fld>
            <a:endParaRPr lang="en-US"/>
          </a:p>
        </p:txBody>
      </p:sp>
    </p:spTree>
    <p:extLst>
      <p:ext uri="{BB962C8B-B14F-4D97-AF65-F5344CB8AC3E}">
        <p14:creationId xmlns:p14="http://schemas.microsoft.com/office/powerpoint/2010/main" val="314228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  Corvids (ravens and magpies) are other common avian scavengers.  Here is a photo of a golden eagle with ravens.  Game</a:t>
            </a:r>
            <a:r>
              <a:rPr lang="en-US" baseline="0" dirty="0"/>
              <a:t> cameras did not register the sorts of aggressive posturing between eagles and ravens that we commonly saw between cats and coyotes and between eagles and coyotes.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QUESTION 7.  What type of ecological interaction do you think is happening in these photos -  (a)  interference competition; (b) exploitative competition; (c) mutualism; (d) commensalism; (e) </a:t>
            </a:r>
            <a:r>
              <a:rPr lang="en-US" baseline="0" dirty="0" err="1"/>
              <a:t>amensalism</a:t>
            </a:r>
            <a:r>
              <a:rPr lang="en-US" baseline="0" dirty="0"/>
              <a:t>? </a:t>
            </a:r>
            <a:r>
              <a:rPr lang="en-US" sz="800" baseline="0" dirty="0"/>
              <a:t>State your answer in the form of a working hypothesis, i.e. “Our hypothesis is that eagles and corvids exhibit </a:t>
            </a:r>
            <a:r>
              <a:rPr lang="en-US" sz="800" u="sng" baseline="0" dirty="0"/>
              <a:t>(choose one option from a-e)</a:t>
            </a:r>
            <a:r>
              <a:rPr lang="en-US" sz="800" u="none" baseline="0" dirty="0"/>
              <a:t> at a carcass.”</a:t>
            </a:r>
            <a:r>
              <a:rPr lang="en-US" sz="800" baseline="0" dirty="0"/>
              <a:t> </a:t>
            </a:r>
            <a:r>
              <a:rPr lang="en-US" sz="1200" baseline="0" dirty="0"/>
              <a:t>I</a:t>
            </a:r>
            <a:r>
              <a:rPr lang="en-US" baseline="0" dirty="0"/>
              <a:t>f you think there is more than one possibility (i.e. the photos do not clearly document the exact option between a-e), then state your answer in terms of two alternative (competing) working hypotheses, i.e. “One hypothesis is that eagles and corvids exhibit </a:t>
            </a:r>
            <a:r>
              <a:rPr lang="en-US" sz="1200" u="sng" baseline="0" dirty="0"/>
              <a:t>(choose one option from a-e)</a:t>
            </a:r>
            <a:r>
              <a:rPr lang="en-US" sz="1200" u="none" baseline="0" dirty="0"/>
              <a:t> at a carcass.  An alternative hypothesis is that they exhibit </a:t>
            </a:r>
            <a:r>
              <a:rPr lang="en-US" sz="1200" u="sng" baseline="0" dirty="0"/>
              <a:t>(choose one option from a-e)</a:t>
            </a:r>
            <a:r>
              <a:rPr lang="en-US" sz="1200" u="none" baseline="0" dirty="0"/>
              <a:t> at a carcass.”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QUESTION 8. Describe one testable prediction you would make that would allow you to either examine your lone hypothesis (if you described just one) or to discriminate between your competing hypotheses (if you described more than one hypothesis) in Question 7.</a:t>
            </a:r>
            <a:r>
              <a:rPr lang="en-US" sz="800" baseline="0" dirty="0"/>
              <a:t>  State it as follows: “If eagles and corvids exhibit </a:t>
            </a:r>
            <a:r>
              <a:rPr lang="en-US" sz="800" u="sng" baseline="0" dirty="0"/>
              <a:t>(choose one option from a-e)</a:t>
            </a:r>
            <a:r>
              <a:rPr lang="en-US" sz="800" u="none" baseline="0" dirty="0"/>
              <a:t> at a carcass</a:t>
            </a:r>
            <a:r>
              <a:rPr lang="en-US" sz="800" baseline="0" dirty="0"/>
              <a:t>, then we predict that we could measure ________________ and it would show ___________________.”</a:t>
            </a:r>
            <a:endParaRPr lang="en-US" sz="800" dirty="0"/>
          </a:p>
          <a:p>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11</a:t>
            </a:fld>
            <a:endParaRPr lang="en-US"/>
          </a:p>
        </p:txBody>
      </p:sp>
    </p:spTree>
    <p:extLst>
      <p:ext uri="{BB962C8B-B14F-4D97-AF65-F5344CB8AC3E}">
        <p14:creationId xmlns:p14="http://schemas.microsoft.com/office/powerpoint/2010/main" val="317369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r>
              <a:rPr lang="en-US" baseline="0" dirty="0"/>
              <a:t>  </a:t>
            </a:r>
            <a:r>
              <a:rPr lang="en-US" dirty="0"/>
              <a:t>Do the photos shown above make you </a:t>
            </a:r>
            <a:r>
              <a:rPr lang="en-US" baseline="0" dirty="0"/>
              <a:t>more confident or less confident in the type of ecological interaction you chose in the previous question?  To answer this question, you will need to observe carefully each photo.  Note the time stamps on the photos and on the photo in the </a:t>
            </a:r>
            <a:r>
              <a:rPr lang="en-US" u="sng" baseline="0" dirty="0"/>
              <a:t>previous</a:t>
            </a:r>
            <a:r>
              <a:rPr lang="en-US" baseline="0" dirty="0"/>
              <a:t> slide.  </a:t>
            </a:r>
          </a:p>
          <a:p>
            <a:r>
              <a:rPr lang="en-US" baseline="0" dirty="0"/>
              <a:t>QUESTION 9.  Do your observations modify whether your would choose (a)  interference competition; (b) exploitative competition; (c) mutualism; (d) commensalism; (e) </a:t>
            </a:r>
            <a:r>
              <a:rPr lang="en-US" baseline="0" dirty="0" err="1"/>
              <a:t>amensalism</a:t>
            </a:r>
            <a:r>
              <a:rPr lang="en-US" baseline="0" dirty="0"/>
              <a:t> (f) none of the above?  After you form a hypothesis for which of the possibilities listed in a-e you think is happening, write a statement of the form: “My hypothesis is that ___________________ is happening.  To test my hypothesis, I would predict ______________________.  (Make sure your prediction is testable!)</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12</a:t>
            </a:fld>
            <a:endParaRPr lang="en-US"/>
          </a:p>
        </p:txBody>
      </p:sp>
    </p:spTree>
    <p:extLst>
      <p:ext uri="{BB962C8B-B14F-4D97-AF65-F5344CB8AC3E}">
        <p14:creationId xmlns:p14="http://schemas.microsoft.com/office/powerpoint/2010/main" val="227859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r>
              <a:rPr lang="en-US" baseline="0" dirty="0"/>
              <a:t>  Here is what scientists did to test the hypothesis that COMMENSALISM is happening at a carcass.  They believed that ravens may benefit from having eagles open a carcass, while eagles may be neither helped nor harmed by the presence of ravens (because there is more meat to go around than an eagle can eat).  </a:t>
            </a:r>
            <a:r>
              <a:rPr lang="en-US" dirty="0"/>
              <a:t>To test whether corvids</a:t>
            </a:r>
            <a:r>
              <a:rPr lang="en-US" baseline="0" dirty="0"/>
              <a:t> may benefit from raptors opening a carcass, they put out two kinds of carcasses.  Half (N = 5) were “pre-opened” using a hatchet, and the other half (N = 5) were fully intact.  They then measured where on a carcass ravens and magpies fed before and after a raptor arrived.  Because birds could choose to change locations on a carcass at least once every minute, they examined photos </a:t>
            </a:r>
            <a:r>
              <a:rPr lang="en-US" u="sng" baseline="0" dirty="0"/>
              <a:t>&gt;</a:t>
            </a:r>
            <a:r>
              <a:rPr lang="en-US" u="none" baseline="0" dirty="0"/>
              <a:t> 1 minute apart and tallied where on the carcass corvids were seen to be feeding in each photo.  </a:t>
            </a:r>
            <a:r>
              <a:rPr lang="en-US" baseline="0" dirty="0"/>
              <a:t>They were particularly interested to see if corvids shifted from feeding at the eyes and anus to feeding on meat after a raptor visited a closed carcass.  They predicted that they would shift toward meat after a raptor visited a carcass, and that no similar change would occur at pre-opened carcasses. </a:t>
            </a:r>
          </a:p>
          <a:p>
            <a:r>
              <a:rPr lang="en-US" sz="1200" baseline="0" dirty="0">
                <a:latin typeface="Calibri" panose="020F0502020204030204" pitchFamily="34" charset="0"/>
                <a:cs typeface="Calibri" panose="020F0502020204030204" pitchFamily="34" charset="0"/>
              </a:rPr>
              <a:t>RESULTS &amp; ANALYSIS.  The f</a:t>
            </a:r>
            <a:r>
              <a:rPr lang="en-US" sz="1200" dirty="0">
                <a:latin typeface="Calibri" panose="020F0502020204030204" pitchFamily="34" charset="0"/>
                <a:ea typeface="Calibri" panose="020F0502020204030204" pitchFamily="34" charset="0"/>
                <a:cs typeface="Calibri" panose="020F0502020204030204" pitchFamily="34" charset="0"/>
              </a:rPr>
              <a:t>ive closed carcasses were visited by 5 ravens and 3 magpies.  The</a:t>
            </a:r>
            <a:r>
              <a:rPr lang="en-US" sz="1200" baseline="0" dirty="0">
                <a:latin typeface="Calibri" panose="020F0502020204030204" pitchFamily="34" charset="0"/>
                <a:ea typeface="Calibri" panose="020F0502020204030204" pitchFamily="34" charset="0"/>
                <a:cs typeface="Calibri" panose="020F0502020204030204" pitchFamily="34" charset="0"/>
              </a:rPr>
              <a:t> f</a:t>
            </a:r>
            <a:r>
              <a:rPr lang="en-US" sz="1200" dirty="0">
                <a:latin typeface="Calibri" panose="020F0502020204030204" pitchFamily="34" charset="0"/>
                <a:ea typeface="Calibri" panose="020F0502020204030204" pitchFamily="34" charset="0"/>
                <a:cs typeface="Calibri" panose="020F0502020204030204" pitchFamily="34" charset="0"/>
              </a:rPr>
              <a:t>ive pre-opened carcasses were visited by 4 ravens and 2 magpies.   </a:t>
            </a:r>
            <a:r>
              <a:rPr lang="en-US" sz="1200" baseline="0" dirty="0">
                <a:latin typeface="+mn-lt"/>
                <a:ea typeface="+mn-ea"/>
                <a:cs typeface="+mn-cs"/>
              </a:rPr>
              <a:t>D</a:t>
            </a:r>
            <a:r>
              <a:rPr lang="en-US" baseline="0" dirty="0"/>
              <a:t>ata on their foraging locations on a carcass are in the Excel file, in the tab labeled “Feeding Locations.”  You may analyze the data in that tab by using the link to the Mann-Whitney U test, or, if your instructor does not assign this statistical test, proceed to the next slide.</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13</a:t>
            </a:fld>
            <a:endParaRPr lang="en-US"/>
          </a:p>
        </p:txBody>
      </p:sp>
    </p:spTree>
    <p:extLst>
      <p:ext uri="{BB962C8B-B14F-4D97-AF65-F5344CB8AC3E}">
        <p14:creationId xmlns:p14="http://schemas.microsoft.com/office/powerpoint/2010/main" val="79466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QUESTION 10.  Do the quantitative data shown in Slide 11 (</a:t>
            </a:r>
            <a:r>
              <a:rPr lang="en-US" sz="1800" dirty="0">
                <a:effectLst/>
                <a:highlight>
                  <a:srgbClr val="00FF00"/>
                </a:highlight>
                <a:latin typeface="Calibri" panose="020F0502020204030204" pitchFamily="34" charset="0"/>
                <a:ea typeface="Calibri" panose="020F0502020204030204" pitchFamily="34" charset="0"/>
              </a:rPr>
              <a:t>and tested statistically in Excel, if the statistical test was assigned</a:t>
            </a:r>
            <a:r>
              <a:rPr lang="en-US" sz="1800" dirty="0">
                <a:effectLst/>
                <a:latin typeface="Calibri" panose="020F0502020204030204" pitchFamily="34" charset="0"/>
                <a:ea typeface="Calibri" panose="020F0502020204030204" pitchFamily="34" charset="0"/>
              </a:rPr>
              <a:t>) support your hypothesis for whether the interactions between corvids and raptors is (a) interference competition; (b) exploitative competition; (c) mutualism; (d) commensalism; (e) </a:t>
            </a:r>
            <a:r>
              <a:rPr lang="en-US" sz="1800" dirty="0" err="1">
                <a:effectLst/>
                <a:latin typeface="Calibri" panose="020F0502020204030204" pitchFamily="34" charset="0"/>
                <a:ea typeface="Calibri" panose="020F0502020204030204" pitchFamily="34" charset="0"/>
              </a:rPr>
              <a:t>amensalism</a:t>
            </a:r>
            <a:r>
              <a:rPr lang="en-US" sz="1800" dirty="0">
                <a:effectLst/>
                <a:latin typeface="Calibri" panose="020F0502020204030204" pitchFamily="34" charset="0"/>
                <a:ea typeface="Calibri" panose="020F0502020204030204" pitchFamily="34" charset="0"/>
              </a:rPr>
              <a:t> (f) none of the above?  Explain your answer.</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14</a:t>
            </a:fld>
            <a:endParaRPr lang="en-US"/>
          </a:p>
        </p:txBody>
      </p:sp>
    </p:spTree>
    <p:extLst>
      <p:ext uri="{BB962C8B-B14F-4D97-AF65-F5344CB8AC3E}">
        <p14:creationId xmlns:p14="http://schemas.microsoft.com/office/powerpoint/2010/main" val="155593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c</a:t>
            </a:r>
            <a:r>
              <a:rPr lang="en-US" dirty="0"/>
              <a:t>orvids</a:t>
            </a:r>
            <a:r>
              <a:rPr lang="en-US" baseline="0" dirty="0"/>
              <a:t> appear to benefit after a raptor opens a carcass.  </a:t>
            </a:r>
          </a:p>
          <a:p>
            <a:endParaRPr lang="en-US" baseline="0" dirty="0"/>
          </a:p>
          <a:p>
            <a:r>
              <a:rPr lang="en-US" baseline="0" dirty="0"/>
              <a:t>QUESTION 11. If the raptor has no reciprocal benefit, then is this a case of (a) </a:t>
            </a:r>
            <a:r>
              <a:rPr lang="en-US" baseline="0" dirty="0" err="1"/>
              <a:t>amensalism</a:t>
            </a:r>
            <a:r>
              <a:rPr lang="en-US" baseline="0" dirty="0"/>
              <a:t>, (b) commensalism, or (c) mutualism?  </a:t>
            </a:r>
          </a:p>
          <a:p>
            <a:endParaRPr lang="en-US" baseline="0" dirty="0"/>
          </a:p>
          <a:p>
            <a:r>
              <a:rPr lang="en-US" baseline="0" dirty="0"/>
              <a:t>Is there anything more to these interactions than we have seen so far?  Does the raptor get anything out of the deal?  Go to the Excel data sheet and open the “Hours to Bird Appearance” tab.  Follow the directions in the tab, which are also described in the Notes section of the next slide.</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15</a:t>
            </a:fld>
            <a:endParaRPr lang="en-US"/>
          </a:p>
        </p:txBody>
      </p:sp>
    </p:spTree>
    <p:extLst>
      <p:ext uri="{BB962C8B-B14F-4D97-AF65-F5344CB8AC3E}">
        <p14:creationId xmlns:p14="http://schemas.microsoft.com/office/powerpoint/2010/main" val="38735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There </a:t>
            </a:r>
            <a:r>
              <a:rPr lang="en-US" i="0" baseline="0" dirty="0"/>
              <a:t>was an interesting pattern for when corvids and raptors showed up at a carcass.  You can see the pattern by making a figure in Excel.</a:t>
            </a:r>
            <a:endParaRPr lang="en-US" i="0" dirty="0"/>
          </a:p>
          <a:p>
            <a:r>
              <a:rPr lang="en-US" i="0" dirty="0"/>
              <a:t>OPTIONAL - INSTRUCTION (GRAPH)</a:t>
            </a:r>
            <a:r>
              <a:rPr lang="en-US" dirty="0"/>
              <a:t>.  Open the Excel data set, if you have not already done so, and click on the tab</a:t>
            </a:r>
            <a:r>
              <a:rPr lang="en-US" baseline="0" dirty="0"/>
              <a:t> labeled “Hours to Bird Appearance.”  Select all of the data in the rows under “corvid” and “raptor.”  Then plot an X-Y scatterplot by choosing “Insert” – “Charts” and “Scatterplot,” which has the icon shown in the slide beneath “Bird Arrival Times.”  What do you notice?  Sometimes patterns emerge more cleanly when you use log-transformed data.  If you wish, repeat using the data in the columns under ln(corvid) and ln(raptor).</a:t>
            </a:r>
            <a:endParaRPr lang="en-US" dirty="0"/>
          </a:p>
          <a:p>
            <a:r>
              <a:rPr lang="en-US" dirty="0"/>
              <a:t>QUESTION 12. </a:t>
            </a:r>
            <a:r>
              <a:rPr lang="en-US" sz="1800" dirty="0">
                <a:effectLst/>
                <a:latin typeface="Calibri" panose="020F0502020204030204" pitchFamily="34" charset="0"/>
                <a:ea typeface="Calibri" panose="020F0502020204030204" pitchFamily="34" charset="0"/>
              </a:rPr>
              <a:t>If you did a graph, it should show that the arrival times of corvids and raptors coincide at carcasses, with corvids usually arriving first.  If you were not assigned the Excel portion of the assignment, then simply accept that as true. List up to four reasons why the arrivals of corvids and raptors should coincide at carcasses.  Please describe at least </a:t>
            </a:r>
            <a:r>
              <a:rPr lang="en-US" sz="1800">
                <a:effectLst/>
                <a:latin typeface="Calibri" panose="020F0502020204030204" pitchFamily="34" charset="0"/>
                <a:ea typeface="Calibri" panose="020F0502020204030204" pitchFamily="34" charset="0"/>
              </a:rPr>
              <a:t>two. </a:t>
            </a:r>
            <a:r>
              <a:rPr lang="en-US" sz="1800">
                <a:effectLst/>
                <a:highlight>
                  <a:srgbClr val="00FF00"/>
                </a:highlight>
                <a:latin typeface="Calibri" panose="020F0502020204030204" pitchFamily="34" charset="0"/>
                <a:ea typeface="Calibri" panose="020F0502020204030204" pitchFamily="34" charset="0"/>
              </a:rPr>
              <a:t>If </a:t>
            </a:r>
            <a:r>
              <a:rPr lang="en-US" sz="1800" dirty="0">
                <a:effectLst/>
                <a:highlight>
                  <a:srgbClr val="00FF00"/>
                </a:highlight>
                <a:latin typeface="Calibri" panose="020F0502020204030204" pitchFamily="34" charset="0"/>
                <a:ea typeface="Calibri" panose="020F0502020204030204" pitchFamily="34" charset="0"/>
              </a:rPr>
              <a:t>you were assigned the plots and regression analyses in Excel, then create a plot and conduct a regression analysis on your log-transformed data. Turn in a copy of your plot and report your R-squared and P values. (Note that in Excel E-15 means “times 10</a:t>
            </a:r>
            <a:r>
              <a:rPr lang="en-US" sz="1800" baseline="30000" dirty="0">
                <a:effectLst/>
                <a:highlight>
                  <a:srgbClr val="00FF00"/>
                </a:highlight>
                <a:latin typeface="Calibri" panose="020F0502020204030204" pitchFamily="34" charset="0"/>
                <a:ea typeface="Calibri" panose="020F0502020204030204" pitchFamily="34" charset="0"/>
              </a:rPr>
              <a:t>-15</a:t>
            </a:r>
            <a:r>
              <a:rPr lang="en-US" sz="1800" dirty="0">
                <a:effectLst/>
                <a:highlight>
                  <a:srgbClr val="00FF00"/>
                </a:highlight>
                <a:latin typeface="Calibri" panose="020F0502020204030204" pitchFamily="34" charset="0"/>
                <a:ea typeface="Calibri" panose="020F0502020204030204" pitchFamily="34" charset="0"/>
              </a:rPr>
              <a:t>.) A P of &lt; 0.05 is considered significant.</a:t>
            </a:r>
            <a:endParaRPr lang="en-US" baseline="0" dirty="0"/>
          </a:p>
          <a:p>
            <a:r>
              <a:rPr lang="en-US" baseline="0" dirty="0"/>
              <a:t>QUESTION 13. Describe an experiment you could do to either support or to eliminate from consideration one of the possible reasons you listed in Question 1.</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16</a:t>
            </a:fld>
            <a:endParaRPr lang="en-US"/>
          </a:p>
        </p:txBody>
      </p:sp>
    </p:spTree>
    <p:extLst>
      <p:ext uri="{BB962C8B-B14F-4D97-AF65-F5344CB8AC3E}">
        <p14:creationId xmlns:p14="http://schemas.microsoft.com/office/powerpoint/2010/main" val="341886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SCIENTIFIC</a:t>
            </a:r>
            <a:r>
              <a:rPr lang="en-US" baseline="0" dirty="0"/>
              <a:t> EXPERIMENTS</a:t>
            </a:r>
            <a:r>
              <a:rPr lang="en-US" dirty="0"/>
              <a:t>.</a:t>
            </a:r>
            <a:r>
              <a:rPr lang="en-US" baseline="0" dirty="0"/>
              <a:t> </a:t>
            </a:r>
            <a:r>
              <a:rPr lang="en-US" dirty="0"/>
              <a:t>So far, the data described</a:t>
            </a:r>
            <a:r>
              <a:rPr lang="en-US" baseline="0" dirty="0"/>
              <a:t> about arrival times at carcasses has been </a:t>
            </a:r>
            <a:r>
              <a:rPr lang="en-US" u="sng" baseline="0" dirty="0"/>
              <a:t>observational</a:t>
            </a:r>
            <a:r>
              <a:rPr lang="en-US" u="none" baseline="0" dirty="0"/>
              <a:t>.  That means the investigators just observed birds arriving at carcasses without doing anything to try to directly manipulate their behavior.  One shortcoming of observational studies is that they are not </a:t>
            </a:r>
            <a:r>
              <a:rPr lang="en-US" u="sng" baseline="0" dirty="0"/>
              <a:t>controlled</a:t>
            </a:r>
            <a:r>
              <a:rPr lang="en-US" u="none" baseline="0" dirty="0"/>
              <a:t>, and so their results may be subject to a variety of different plausible interpretations, making it difficult to pinpoint an exact understanding of what is happening.  As you probably know, you can narrow things down to a more precise understanding by conducting a </a:t>
            </a:r>
            <a:r>
              <a:rPr lang="en-US" u="sng" baseline="0" dirty="0"/>
              <a:t>controlled experiment</a:t>
            </a:r>
            <a:r>
              <a:rPr lang="en-US" u="none" baseline="0" dirty="0"/>
              <a:t>, which is sometimes referred to as an </a:t>
            </a:r>
            <a:r>
              <a:rPr lang="en-US" u="sng" baseline="0" dirty="0"/>
              <a:t>experimental study</a:t>
            </a:r>
            <a:r>
              <a:rPr lang="en-US" u="none" baseline="0" dirty="0"/>
              <a:t> (as opposed to an observational study).  In a controlled experiment, </a:t>
            </a:r>
            <a:r>
              <a:rPr lang="en-US" u="sng" baseline="0" dirty="0"/>
              <a:t>one variable is manipulated</a:t>
            </a:r>
            <a:r>
              <a:rPr lang="en-US" u="none" baseline="0" dirty="0"/>
              <a:t> to differ between a </a:t>
            </a:r>
            <a:r>
              <a:rPr lang="en-US" u="sng" baseline="0" dirty="0"/>
              <a:t>control treatment</a:t>
            </a:r>
            <a:r>
              <a:rPr lang="en-US" u="none" baseline="0" dirty="0"/>
              <a:t> and an </a:t>
            </a:r>
            <a:r>
              <a:rPr lang="en-US" u="sng" baseline="0" dirty="0"/>
              <a:t>experimental treatment</a:t>
            </a:r>
            <a:r>
              <a:rPr lang="en-US" u="none" baseline="0" dirty="0"/>
              <a:t>.</a:t>
            </a:r>
          </a:p>
          <a:p>
            <a:r>
              <a:rPr lang="en-US" dirty="0"/>
              <a:t>BACKGROUND.</a:t>
            </a:r>
            <a:r>
              <a:rPr lang="en-US" baseline="0" dirty="0"/>
              <a:t>  See the above slide, which describes how control and experimental treatments were created in a Synthetic Carcass study.  </a:t>
            </a:r>
            <a:endParaRPr lang="en-US" u="none" dirty="0"/>
          </a:p>
          <a:p>
            <a:r>
              <a:rPr lang="en-US" u="none" baseline="0" dirty="0"/>
              <a:t>RESULTS. </a:t>
            </a:r>
            <a:r>
              <a:rPr lang="en-US" baseline="0" dirty="0"/>
              <a:t>Control treatments did not attract birds.  Nor did a single raptor show up at the experimental treatments when just the decoys and playbacks were present.  However, corvids showed up at 13 of 16 experimental treatments, and raptors showed up at 8 of 16 experimental treatments either when the live corvids were present or within 3 minutes of their departure. Moreover, there was an association between when corvids flew in circles above a synthetic carcass and when raptors arrived. </a:t>
            </a:r>
          </a:p>
          <a:p>
            <a:r>
              <a:rPr lang="en-US" baseline="0" dirty="0"/>
              <a:t>INSTRUCTION (GRAPH). To examine the relationship between corvid circling and raptor arrival, open the tab titled “Synthetic Carcasses” in the Excel data sheet, and follow the directions at the top of the page.</a:t>
            </a:r>
          </a:p>
          <a:p>
            <a:r>
              <a:rPr lang="en-US" baseline="0" dirty="0"/>
              <a:t>INSTRUCTION (STATISTICS).  Run a regression using the </a:t>
            </a:r>
            <a:r>
              <a:rPr lang="en-US" sz="1800" dirty="0">
                <a:effectLst/>
                <a:highlight>
                  <a:srgbClr val="00FF00"/>
                </a:highlight>
                <a:latin typeface="Calibri" panose="020F0502020204030204" pitchFamily="34" charset="0"/>
                <a:ea typeface="Calibri" panose="020F0502020204030204" pitchFamily="34" charset="0"/>
              </a:rPr>
              <a:t>instructions in the “Regression Instructions” tab in the Excel file.</a:t>
            </a:r>
          </a:p>
          <a:p>
            <a:r>
              <a:rPr lang="en-US" baseline="0" dirty="0"/>
              <a:t>QUESTION 14 – </a:t>
            </a:r>
            <a:r>
              <a:rPr lang="en-US" sz="1800" dirty="0">
                <a:effectLst/>
                <a:latin typeface="Calibri" panose="020F0502020204030204" pitchFamily="34" charset="0"/>
                <a:ea typeface="Calibri" panose="020F0502020204030204" pitchFamily="34" charset="0"/>
              </a:rPr>
              <a:t>A P value below 0.05 indicates that there is a statistically significant relationship between when corvids circled and when raptors arrived.  The R</a:t>
            </a:r>
            <a:r>
              <a:rPr lang="en-US" sz="1800" baseline="30000" dirty="0">
                <a:effectLst/>
                <a:latin typeface="Calibri" panose="020F0502020204030204" pitchFamily="34" charset="0"/>
                <a:ea typeface="Calibri" panose="020F0502020204030204" pitchFamily="34" charset="0"/>
              </a:rPr>
              <a:t>2</a:t>
            </a:r>
            <a:r>
              <a:rPr lang="en-US" sz="1800" dirty="0">
                <a:effectLst/>
                <a:latin typeface="Calibri" panose="020F0502020204030204" pitchFamily="34" charset="0"/>
                <a:ea typeface="Calibri" panose="020F0502020204030204" pitchFamily="34" charset="0"/>
              </a:rPr>
              <a:t> value shows the proportion of the variation in raptor arrival time at the carcasses that can be explained by when corvids circled.  If you were assigned the statistics in Excel, then what were your P value and R</a:t>
            </a:r>
            <a:r>
              <a:rPr lang="en-US" sz="1800" baseline="30000" dirty="0">
                <a:effectLst/>
                <a:latin typeface="Calibri" panose="020F0502020204030204" pitchFamily="34" charset="0"/>
                <a:ea typeface="Calibri" panose="020F0502020204030204" pitchFamily="34" charset="0"/>
              </a:rPr>
              <a:t>2</a:t>
            </a:r>
            <a:r>
              <a:rPr lang="en-US" sz="1800" dirty="0">
                <a:effectLst/>
                <a:latin typeface="Calibri" panose="020F0502020204030204" pitchFamily="34" charset="0"/>
                <a:ea typeface="Calibri" panose="020F0502020204030204" pitchFamily="34" charset="0"/>
              </a:rPr>
              <a:t> value when the outlier was present?  When the outlier was not included? Turn in a copy of your graph.</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17</a:t>
            </a:fld>
            <a:endParaRPr lang="en-US"/>
          </a:p>
        </p:txBody>
      </p:sp>
    </p:spTree>
    <p:extLst>
      <p:ext uri="{BB962C8B-B14F-4D97-AF65-F5344CB8AC3E}">
        <p14:creationId xmlns:p14="http://schemas.microsoft.com/office/powerpoint/2010/main" val="1959055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SUMMARY – </a:t>
            </a:r>
            <a:r>
              <a:rPr lang="en-US" sz="1800" dirty="0">
                <a:effectLst/>
                <a:latin typeface="Calibri" panose="020F0502020204030204" pitchFamily="34" charset="0"/>
                <a:ea typeface="Calibri" panose="020F0502020204030204" pitchFamily="34" charset="0"/>
              </a:rPr>
              <a:t>– If you made a graph and ran statistics, you will have seen that the arrival times of corvids and raptors at carcasses are highly correlated. (If you did not, then take our word for it.) This was true both for the observational data and the experimental data, especially when the outlier was removed. </a:t>
            </a:r>
            <a:r>
              <a:rPr lang="en-US" sz="1050" dirty="0"/>
              <a:t>So, not only do corvids benefit when raptors open a carcass, but raptors may benefit from corvids by using them to locate carcasses.  </a:t>
            </a:r>
          </a:p>
          <a:p>
            <a:r>
              <a:rPr lang="en-US" sz="1050" dirty="0"/>
              <a:t>QUESTION</a:t>
            </a:r>
            <a:r>
              <a:rPr lang="en-US" sz="1050" baseline="0" dirty="0"/>
              <a:t> 15 - </a:t>
            </a:r>
            <a:r>
              <a:rPr lang="en-US" sz="1050" dirty="0"/>
              <a:t>At this point, how</a:t>
            </a:r>
            <a:r>
              <a:rPr lang="en-US" sz="1050" baseline="0" dirty="0"/>
              <a:t> would you classify the overall interaction between raptors and corvids - (a)  interference competition; (b) exploitative competition; (c) mutualism; (d) commensalism; (e) </a:t>
            </a:r>
            <a:r>
              <a:rPr lang="en-US" sz="1050" baseline="0" dirty="0" err="1"/>
              <a:t>amensalism</a:t>
            </a:r>
            <a:r>
              <a:rPr lang="en-US" sz="1050" baseline="0" dirty="0"/>
              <a:t> (f) none of the above?  Explain why you chose your answer.  Does your answer differ from your original hypothesis?  If so, then this is one example of how scientific inquiry can help to form a more accurate view of the natural world.</a:t>
            </a:r>
            <a:endParaRPr lang="en-US" sz="1050" dirty="0"/>
          </a:p>
        </p:txBody>
      </p:sp>
      <p:sp>
        <p:nvSpPr>
          <p:cNvPr id="4" name="Slide Number Placeholder 3"/>
          <p:cNvSpPr>
            <a:spLocks noGrp="1"/>
          </p:cNvSpPr>
          <p:nvPr>
            <p:ph type="sldNum" sz="quarter" idx="10"/>
          </p:nvPr>
        </p:nvSpPr>
        <p:spPr/>
        <p:txBody>
          <a:bodyPr/>
          <a:lstStyle/>
          <a:p>
            <a:fld id="{2B43F6DC-8F2E-4E33-95C4-F3D95C5142EF}" type="slidenum">
              <a:rPr lang="en-US" smtClean="0"/>
              <a:t>18</a:t>
            </a:fld>
            <a:endParaRPr lang="en-US"/>
          </a:p>
        </p:txBody>
      </p:sp>
    </p:spTree>
    <p:extLst>
      <p:ext uri="{BB962C8B-B14F-4D97-AF65-F5344CB8AC3E}">
        <p14:creationId xmlns:p14="http://schemas.microsoft.com/office/powerpoint/2010/main" val="370134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definitions</a:t>
            </a:r>
          </a:p>
        </p:txBody>
      </p:sp>
      <p:sp>
        <p:nvSpPr>
          <p:cNvPr id="4" name="Slide Number Placeholder 3"/>
          <p:cNvSpPr>
            <a:spLocks noGrp="1"/>
          </p:cNvSpPr>
          <p:nvPr>
            <p:ph type="sldNum" sz="quarter" idx="10"/>
          </p:nvPr>
        </p:nvSpPr>
        <p:spPr/>
        <p:txBody>
          <a:bodyPr/>
          <a:lstStyle/>
          <a:p>
            <a:fld id="{2B43F6DC-8F2E-4E33-95C4-F3D95C5142EF}" type="slidenum">
              <a:rPr lang="en-US" smtClean="0"/>
              <a:t>19</a:t>
            </a:fld>
            <a:endParaRPr lang="en-US"/>
          </a:p>
        </p:txBody>
      </p:sp>
    </p:spTree>
    <p:extLst>
      <p:ext uri="{BB962C8B-B14F-4D97-AF65-F5344CB8AC3E}">
        <p14:creationId xmlns:p14="http://schemas.microsoft.com/office/powerpoint/2010/main" val="303093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on note access in </a:t>
            </a:r>
            <a:r>
              <a:rPr lang="en-US" dirty="0" err="1"/>
              <a:t>Powerpoint</a:t>
            </a:r>
            <a:r>
              <a:rPr lang="en-US" dirty="0"/>
              <a:t>.</a:t>
            </a:r>
          </a:p>
        </p:txBody>
      </p:sp>
      <p:sp>
        <p:nvSpPr>
          <p:cNvPr id="4" name="Slide Number Placeholder 3"/>
          <p:cNvSpPr>
            <a:spLocks noGrp="1"/>
          </p:cNvSpPr>
          <p:nvPr>
            <p:ph type="sldNum" sz="quarter" idx="5"/>
          </p:nvPr>
        </p:nvSpPr>
        <p:spPr/>
        <p:txBody>
          <a:bodyPr/>
          <a:lstStyle/>
          <a:p>
            <a:fld id="{2B43F6DC-8F2E-4E33-95C4-F3D95C5142EF}" type="slidenum">
              <a:rPr lang="en-US" smtClean="0"/>
              <a:t>2</a:t>
            </a:fld>
            <a:endParaRPr lang="en-US"/>
          </a:p>
        </p:txBody>
      </p:sp>
    </p:spTree>
    <p:extLst>
      <p:ext uri="{BB962C8B-B14F-4D97-AF65-F5344CB8AC3E}">
        <p14:creationId xmlns:p14="http://schemas.microsoft.com/office/powerpoint/2010/main" val="422036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definitions.  Plus, are</a:t>
            </a:r>
            <a:r>
              <a:rPr lang="en-US" baseline="0" dirty="0"/>
              <a:t> corvids sending cues or signals to raptors concerning the location of carcasses?</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20</a:t>
            </a:fld>
            <a:endParaRPr lang="en-US"/>
          </a:p>
        </p:txBody>
      </p:sp>
    </p:spTree>
    <p:extLst>
      <p:ext uri="{BB962C8B-B14F-4D97-AF65-F5344CB8AC3E}">
        <p14:creationId xmlns:p14="http://schemas.microsoft.com/office/powerpoint/2010/main" val="400275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 16 - Do the results in this slide suggest that ravens use signals to recruit raptors to cut carcasses open for them?  Explain your answer.</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22</a:t>
            </a:fld>
            <a:endParaRPr lang="en-US"/>
          </a:p>
        </p:txBody>
      </p:sp>
    </p:spTree>
    <p:extLst>
      <p:ext uri="{BB962C8B-B14F-4D97-AF65-F5344CB8AC3E}">
        <p14:creationId xmlns:p14="http://schemas.microsoft.com/office/powerpoint/2010/main" val="64493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 </a:t>
            </a:r>
            <a:r>
              <a:rPr lang="en-US" dirty="0"/>
              <a:t>In this study, we discovered</a:t>
            </a:r>
            <a:r>
              <a:rPr lang="en-US" baseline="0" dirty="0"/>
              <a:t> that </a:t>
            </a:r>
            <a:r>
              <a:rPr lang="en-US" dirty="0"/>
              <a:t>individuals from one species use individuals </a:t>
            </a:r>
            <a:r>
              <a:rPr lang="en-US" u="sng" dirty="0"/>
              <a:t>from a different species</a:t>
            </a:r>
            <a:r>
              <a:rPr lang="en-US" dirty="0"/>
              <a:t> (</a:t>
            </a:r>
            <a:r>
              <a:rPr lang="en-US" dirty="0" err="1"/>
              <a:t>heterospecifics</a:t>
            </a:r>
            <a:r>
              <a:rPr lang="en-US" dirty="0"/>
              <a:t>) to gain information about their environment, in this case the location of carrion.  More often in nature, one species uses</a:t>
            </a:r>
            <a:r>
              <a:rPr lang="en-US" baseline="0" dirty="0"/>
              <a:t> other individuals of the </a:t>
            </a:r>
            <a:r>
              <a:rPr lang="en-US" u="sng" baseline="0" dirty="0"/>
              <a:t>same species </a:t>
            </a:r>
            <a:r>
              <a:rPr lang="en-US" u="none" baseline="0" dirty="0"/>
              <a:t> (conspecifics) </a:t>
            </a:r>
            <a:r>
              <a:rPr lang="en-US" baseline="0" dirty="0"/>
              <a:t>to gather information about their environment.  </a:t>
            </a:r>
          </a:p>
          <a:p>
            <a:r>
              <a:rPr lang="en-US" baseline="0" dirty="0"/>
              <a:t>QUESTION 17 - </a:t>
            </a:r>
            <a:r>
              <a:rPr lang="en-US" sz="1200" kern="1200" dirty="0">
                <a:solidFill>
                  <a:schemeClr val="tx1"/>
                </a:solidFill>
                <a:effectLst/>
                <a:latin typeface="+mn-lt"/>
                <a:ea typeface="+mn-ea"/>
                <a:cs typeface="+mn-cs"/>
              </a:rPr>
              <a:t>Why do you think it is more common for species to use </a:t>
            </a:r>
            <a:r>
              <a:rPr lang="en-US" sz="1200" u="sng" kern="1200" dirty="0">
                <a:solidFill>
                  <a:schemeClr val="tx1"/>
                </a:solidFill>
                <a:effectLst/>
                <a:latin typeface="+mn-lt"/>
                <a:ea typeface="+mn-ea"/>
                <a:cs typeface="+mn-cs"/>
              </a:rPr>
              <a:t>social information</a:t>
            </a:r>
            <a:r>
              <a:rPr lang="en-US" sz="1200" kern="1200" dirty="0">
                <a:solidFill>
                  <a:schemeClr val="tx1"/>
                </a:solidFill>
                <a:effectLst/>
                <a:latin typeface="+mn-lt"/>
                <a:ea typeface="+mn-ea"/>
                <a:cs typeface="+mn-cs"/>
              </a:rPr>
              <a:t> from </a:t>
            </a:r>
            <a:r>
              <a:rPr lang="en-US" sz="1200" u="sng" kern="1200" dirty="0">
                <a:solidFill>
                  <a:schemeClr val="tx1"/>
                </a:solidFill>
                <a:effectLst/>
                <a:latin typeface="+mn-lt"/>
                <a:ea typeface="+mn-ea"/>
                <a:cs typeface="+mn-cs"/>
              </a:rPr>
              <a:t>conspecifics</a:t>
            </a:r>
            <a:r>
              <a:rPr lang="en-US" sz="1200" kern="1200" dirty="0">
                <a:solidFill>
                  <a:schemeClr val="tx1"/>
                </a:solidFill>
                <a:effectLst/>
                <a:latin typeface="+mn-lt"/>
                <a:ea typeface="+mn-ea"/>
                <a:cs typeface="+mn-cs"/>
              </a:rPr>
              <a:t> than </a:t>
            </a:r>
            <a:r>
              <a:rPr lang="en-US" sz="1200" u="sng" kern="1200" dirty="0">
                <a:solidFill>
                  <a:schemeClr val="tx1"/>
                </a:solidFill>
                <a:effectLst/>
                <a:latin typeface="+mn-lt"/>
                <a:ea typeface="+mn-ea"/>
                <a:cs typeface="+mn-cs"/>
              </a:rPr>
              <a:t>heterospecifics</a:t>
            </a:r>
            <a:r>
              <a:rPr lang="en-US" sz="1200" kern="1200" dirty="0">
                <a:solidFill>
                  <a:schemeClr val="tx1"/>
                </a:solidFill>
                <a:effectLst/>
                <a:latin typeface="+mn-lt"/>
                <a:ea typeface="+mn-ea"/>
                <a:cs typeface="+mn-cs"/>
              </a:rPr>
              <a:t> (underlined words defined Slide 2b)?  (Choose all that apply) (a) For many species, individuals tend to be around conspecifics more often than heterospecifics; (b) conspecifics have a greater overlap in resource needs than heterospecifics, so information from a conspecific may be more likely to be relevant to survival; (c) individuals may be better able to interpret behaviors or signals of conspecifics than heterospecifics – e.g. vocal calls or </a:t>
            </a:r>
            <a:r>
              <a:rPr lang="en-US" sz="1200" kern="1200" dirty="0" err="1">
                <a:solidFill>
                  <a:schemeClr val="tx1"/>
                </a:solidFill>
                <a:effectLst/>
                <a:latin typeface="+mn-lt"/>
                <a:ea typeface="+mn-ea"/>
                <a:cs typeface="+mn-cs"/>
              </a:rPr>
              <a:t>pheromonal</a:t>
            </a:r>
            <a:r>
              <a:rPr lang="en-US" sz="1200" kern="1200" dirty="0">
                <a:solidFill>
                  <a:schemeClr val="tx1"/>
                </a:solidFill>
                <a:effectLst/>
                <a:latin typeface="+mn-lt"/>
                <a:ea typeface="+mn-ea"/>
                <a:cs typeface="+mn-cs"/>
              </a:rPr>
              <a:t> signals.</a:t>
            </a:r>
            <a:endParaRPr lang="en-US" baseline="0" dirty="0"/>
          </a:p>
          <a:p>
            <a:r>
              <a:rPr lang="en-US" baseline="0" dirty="0"/>
              <a:t>QUESTION 18 – </a:t>
            </a:r>
            <a:r>
              <a:rPr lang="en-US" sz="1800" dirty="0">
                <a:effectLst/>
                <a:latin typeface="Calibri" panose="020F0502020204030204" pitchFamily="34" charset="0"/>
                <a:ea typeface="Calibri" panose="020F0502020204030204" pitchFamily="34" charset="0"/>
              </a:rPr>
              <a:t>Describe an instance you used cues from other humans to gain information about your environment.</a:t>
            </a:r>
            <a:endParaRPr lang="en-US" baseline="0" dirty="0"/>
          </a:p>
          <a:p>
            <a:r>
              <a:rPr lang="en-US" baseline="0" dirty="0"/>
              <a:t>QUESTION 19 - Now, try to think of and describe cases where you used information from </a:t>
            </a:r>
            <a:r>
              <a:rPr lang="en-US" u="sng" baseline="0" dirty="0"/>
              <a:t>another species </a:t>
            </a:r>
            <a:r>
              <a:rPr lang="en-US" baseline="0" dirty="0"/>
              <a:t>to gain information about your environment. </a:t>
            </a:r>
            <a:endParaRPr lang="en-US" dirty="0"/>
          </a:p>
        </p:txBody>
      </p:sp>
      <p:sp>
        <p:nvSpPr>
          <p:cNvPr id="4" name="Slide Number Placeholder 3"/>
          <p:cNvSpPr>
            <a:spLocks noGrp="1"/>
          </p:cNvSpPr>
          <p:nvPr>
            <p:ph type="sldNum" sz="quarter" idx="10"/>
          </p:nvPr>
        </p:nvSpPr>
        <p:spPr/>
        <p:txBody>
          <a:bodyPr/>
          <a:lstStyle/>
          <a:p>
            <a:fld id="{EF0B9541-0A68-46A1-AADC-DD7169EEBACC}" type="slidenum">
              <a:rPr lang="en-US" smtClean="0"/>
              <a:t>23</a:t>
            </a:fld>
            <a:endParaRPr lang="en-US"/>
          </a:p>
        </p:txBody>
      </p:sp>
    </p:spTree>
    <p:extLst>
      <p:ext uri="{BB962C8B-B14F-4D97-AF65-F5344CB8AC3E}">
        <p14:creationId xmlns:p14="http://schemas.microsoft.com/office/powerpoint/2010/main" val="3464781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 </a:t>
            </a:r>
            <a:r>
              <a:rPr lang="en-US" dirty="0"/>
              <a:t>Although</a:t>
            </a:r>
            <a:r>
              <a:rPr lang="en-US" baseline="0" dirty="0"/>
              <a:t> use of </a:t>
            </a:r>
            <a:r>
              <a:rPr lang="en-US" baseline="0" dirty="0" err="1"/>
              <a:t>heterospecific</a:t>
            </a:r>
            <a:r>
              <a:rPr lang="en-US" baseline="0" dirty="0"/>
              <a:t> information by scavengers is not commonly documented in North America, it has been commonly observed in Africa.  Jackals, hyenas, other vulture species, and even humans have been known to use circling vultures to find carcasses.  </a:t>
            </a:r>
            <a:r>
              <a:rPr lang="en-US" dirty="0"/>
              <a:t>In a study by O’Connel</a:t>
            </a:r>
            <a:r>
              <a:rPr lang="en-US" baseline="0" dirty="0"/>
              <a:t>l et al., </a:t>
            </a:r>
            <a:r>
              <a:rPr lang="en-US" baseline="0" dirty="0" err="1"/>
              <a:t>Hadza</a:t>
            </a:r>
            <a:r>
              <a:rPr lang="en-US" baseline="0" dirty="0"/>
              <a:t> Bushmen were found to get about 15% of their </a:t>
            </a:r>
            <a:r>
              <a:rPr lang="en-US" u="sng" baseline="0" dirty="0"/>
              <a:t>total</a:t>
            </a:r>
            <a:r>
              <a:rPr lang="en-US" baseline="0" dirty="0"/>
              <a:t> meat intake by weight from carrion. </a:t>
            </a:r>
            <a:r>
              <a:rPr lang="en-US" sz="1800" dirty="0">
                <a:effectLst/>
                <a:latin typeface="Calibri" panose="020F0502020204030204" pitchFamily="34" charset="0"/>
                <a:ea typeface="Calibri" panose="020F0502020204030204" pitchFamily="34" charset="0"/>
              </a:rPr>
              <a:t>They were guided by scavengers to the carrion in 4/11 of the instances in which they fed on carrion (see table). </a:t>
            </a:r>
            <a:endParaRPr lang="en-US" baseline="0" dirty="0"/>
          </a:p>
          <a:p>
            <a:endParaRPr lang="en-US" baseline="0" dirty="0"/>
          </a:p>
          <a:p>
            <a:r>
              <a:rPr lang="en-US" baseline="0" dirty="0"/>
              <a:t>QUESTION 20 – What proportion of their </a:t>
            </a:r>
            <a:r>
              <a:rPr lang="en-US" u="sng" baseline="0" dirty="0"/>
              <a:t>total</a:t>
            </a:r>
            <a:r>
              <a:rPr lang="en-US" baseline="0" dirty="0"/>
              <a:t> meat intake do </a:t>
            </a:r>
            <a:r>
              <a:rPr lang="en-US" baseline="0" dirty="0" err="1"/>
              <a:t>Hadza</a:t>
            </a:r>
            <a:r>
              <a:rPr lang="en-US" baseline="0" dirty="0"/>
              <a:t> get by being guided by scavengers to carrion? Show your calculation.</a:t>
            </a:r>
          </a:p>
        </p:txBody>
      </p:sp>
      <p:sp>
        <p:nvSpPr>
          <p:cNvPr id="4" name="Slide Number Placeholder 3"/>
          <p:cNvSpPr>
            <a:spLocks noGrp="1"/>
          </p:cNvSpPr>
          <p:nvPr>
            <p:ph type="sldNum" sz="quarter" idx="10"/>
          </p:nvPr>
        </p:nvSpPr>
        <p:spPr/>
        <p:txBody>
          <a:bodyPr/>
          <a:lstStyle/>
          <a:p>
            <a:fld id="{EF0B9541-0A68-46A1-AADC-DD7169EEBACC}" type="slidenum">
              <a:rPr lang="en-US" smtClean="0"/>
              <a:t>24</a:t>
            </a:fld>
            <a:endParaRPr lang="en-US"/>
          </a:p>
        </p:txBody>
      </p:sp>
    </p:spTree>
    <p:extLst>
      <p:ext uri="{BB962C8B-B14F-4D97-AF65-F5344CB8AC3E}">
        <p14:creationId xmlns:p14="http://schemas.microsoft.com/office/powerpoint/2010/main" val="240481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3F6DC-8F2E-4E33-95C4-F3D95C5142EF}" type="slidenum">
              <a:rPr lang="en-US" smtClean="0"/>
              <a:t>25</a:t>
            </a:fld>
            <a:endParaRPr lang="en-US"/>
          </a:p>
        </p:txBody>
      </p:sp>
    </p:spTree>
    <p:extLst>
      <p:ext uri="{BB962C8B-B14F-4D97-AF65-F5344CB8AC3E}">
        <p14:creationId xmlns:p14="http://schemas.microsoft.com/office/powerpoint/2010/main" val="250297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43</a:t>
            </a:fld>
            <a:endParaRPr lang="en-US"/>
          </a:p>
        </p:txBody>
      </p:sp>
    </p:spTree>
    <p:extLst>
      <p:ext uri="{BB962C8B-B14F-4D97-AF65-F5344CB8AC3E}">
        <p14:creationId xmlns:p14="http://schemas.microsoft.com/office/powerpoint/2010/main" val="317728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on access in a pdf version.</a:t>
            </a:r>
          </a:p>
        </p:txBody>
      </p:sp>
      <p:sp>
        <p:nvSpPr>
          <p:cNvPr id="4" name="Slide Number Placeholder 3"/>
          <p:cNvSpPr>
            <a:spLocks noGrp="1"/>
          </p:cNvSpPr>
          <p:nvPr>
            <p:ph type="sldNum" sz="quarter" idx="5"/>
          </p:nvPr>
        </p:nvSpPr>
        <p:spPr/>
        <p:txBody>
          <a:bodyPr/>
          <a:lstStyle/>
          <a:p>
            <a:fld id="{2B43F6DC-8F2E-4E33-95C4-F3D95C5142EF}" type="slidenum">
              <a:rPr lang="en-US" smtClean="0"/>
              <a:t>3</a:t>
            </a:fld>
            <a:endParaRPr lang="en-US"/>
          </a:p>
        </p:txBody>
      </p:sp>
    </p:spTree>
    <p:extLst>
      <p:ext uri="{BB962C8B-B14F-4D97-AF65-F5344CB8AC3E}">
        <p14:creationId xmlns:p14="http://schemas.microsoft.com/office/powerpoint/2010/main" val="312293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Review of ecological</a:t>
            </a:r>
            <a:r>
              <a:rPr lang="en-US" baseline="0" dirty="0"/>
              <a:t> interactions and terms</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4</a:t>
            </a:fld>
            <a:endParaRPr lang="en-US"/>
          </a:p>
        </p:txBody>
      </p:sp>
    </p:spTree>
    <p:extLst>
      <p:ext uri="{BB962C8B-B14F-4D97-AF65-F5344CB8AC3E}">
        <p14:creationId xmlns:p14="http://schemas.microsoft.com/office/powerpoint/2010/main" val="402024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2b. Slide 2. Review of ecological</a:t>
            </a:r>
            <a:r>
              <a:rPr lang="en-US" baseline="0" dirty="0"/>
              <a:t> terms</a:t>
            </a:r>
            <a:endParaRPr lang="en-US" dirty="0"/>
          </a:p>
          <a:p>
            <a:endParaRPr lang="en-US" dirty="0"/>
          </a:p>
        </p:txBody>
      </p:sp>
      <p:sp>
        <p:nvSpPr>
          <p:cNvPr id="4" name="Slide Number Placeholder 3"/>
          <p:cNvSpPr>
            <a:spLocks noGrp="1"/>
          </p:cNvSpPr>
          <p:nvPr>
            <p:ph type="sldNum" sz="quarter" idx="5"/>
          </p:nvPr>
        </p:nvSpPr>
        <p:spPr/>
        <p:txBody>
          <a:bodyPr/>
          <a:lstStyle/>
          <a:p>
            <a:fld id="{2B43F6DC-8F2E-4E33-95C4-F3D95C5142EF}" type="slidenum">
              <a:rPr lang="en-US" smtClean="0"/>
              <a:t>5</a:t>
            </a:fld>
            <a:endParaRPr lang="en-US"/>
          </a:p>
        </p:txBody>
      </p:sp>
    </p:spTree>
    <p:extLst>
      <p:ext uri="{BB962C8B-B14F-4D97-AF65-F5344CB8AC3E}">
        <p14:creationId xmlns:p14="http://schemas.microsoft.com/office/powerpoint/2010/main" val="177638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BACKGROUND</a:t>
            </a:r>
            <a:r>
              <a:rPr lang="en-US" sz="700" baseline="0" dirty="0"/>
              <a:t> - </a:t>
            </a:r>
            <a:r>
              <a:rPr lang="en-US" sz="700" dirty="0"/>
              <a:t>In</a:t>
            </a:r>
            <a:r>
              <a:rPr lang="en-US" sz="700" baseline="0" dirty="0"/>
              <a:t> Oregon and Washington f</a:t>
            </a:r>
            <a:r>
              <a:rPr lang="en-US" sz="700" dirty="0"/>
              <a:t>rom 2011 – 2017, scientists placed 89 road-kill deer carcasses into remote locations during</a:t>
            </a:r>
            <a:r>
              <a:rPr lang="en-US" sz="700" baseline="0" dirty="0"/>
              <a:t> cold months of the year, </a:t>
            </a:r>
            <a:r>
              <a:rPr lang="en-US" sz="700" dirty="0"/>
              <a:t>and </a:t>
            </a:r>
            <a:r>
              <a:rPr lang="en-US" sz="700" baseline="0" dirty="0"/>
              <a:t>monitored them using game cameras.  In terms of cats, 8 of the 89 carcasses were visited by cougars and 4 were visited by bobcats.  These photos show a few of the cat visitations.  Note that in the photos, the carcass is either fully apparent (left photo), buried in snow (upper right photo), or buried in pine needles (lower right photo).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dirty="0"/>
              <a:t>QUESTION 1 - What type of ecological interaction do you think best explains </a:t>
            </a:r>
            <a:r>
              <a:rPr lang="en-US" sz="700" u="sng" baseline="0" dirty="0"/>
              <a:t>the cats’ tendency to bury a carcass</a:t>
            </a:r>
            <a:r>
              <a:rPr lang="en-US" sz="700" u="none" baseline="0" dirty="0"/>
              <a:t> after encountering a dead animal</a:t>
            </a:r>
            <a:r>
              <a:rPr lang="en-US" sz="700" baseline="0" dirty="0"/>
              <a:t> -  (a)  interference competition; (b) exploitative competition; (c) mutualism; (d) commensalism; (e) </a:t>
            </a:r>
            <a:r>
              <a:rPr lang="en-US" sz="700" baseline="0" dirty="0" err="1"/>
              <a:t>amensalism</a:t>
            </a:r>
            <a:r>
              <a:rPr lang="en-US" sz="700" baseline="0" dirty="0"/>
              <a:t>?  State your answer in the form of a working hypothesis, i.e. “Our hypothesis is that cats bury a carcass in order to _______________.  This represents a form of </a:t>
            </a:r>
            <a:r>
              <a:rPr lang="en-US" sz="700" u="sng" baseline="0" dirty="0"/>
              <a:t>(choose one option from a-e)</a:t>
            </a:r>
            <a:r>
              <a:rPr lang="en-US" sz="700" u="none" baseline="0" dirty="0"/>
              <a:t>.”</a:t>
            </a:r>
            <a:r>
              <a:rPr lang="en-US" sz="7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dirty="0"/>
              <a:t>QUESTION 2 - Describe one testable prediction you would make that would allow you to further examine your hypothesis.  State it as follows: “If cats bury carcasses in order to _________________, then we predict that we could measure ________________ and it would show ___________________.”</a:t>
            </a: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p:txBody>
      </p:sp>
      <p:sp>
        <p:nvSpPr>
          <p:cNvPr id="4" name="Slide Number Placeholder 3"/>
          <p:cNvSpPr>
            <a:spLocks noGrp="1"/>
          </p:cNvSpPr>
          <p:nvPr>
            <p:ph type="sldNum" sz="quarter" idx="10"/>
          </p:nvPr>
        </p:nvSpPr>
        <p:spPr/>
        <p:txBody>
          <a:bodyPr/>
          <a:lstStyle/>
          <a:p>
            <a:fld id="{2B43F6DC-8F2E-4E33-95C4-F3D95C5142EF}" type="slidenum">
              <a:rPr lang="en-US" smtClean="0"/>
              <a:t>6</a:t>
            </a:fld>
            <a:endParaRPr lang="en-US"/>
          </a:p>
        </p:txBody>
      </p:sp>
    </p:spTree>
    <p:extLst>
      <p:ext uri="{BB962C8B-B14F-4D97-AF65-F5344CB8AC3E}">
        <p14:creationId xmlns:p14="http://schemas.microsoft.com/office/powerpoint/2010/main" val="65567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a:t>
            </a:r>
            <a:r>
              <a:rPr lang="en-US" baseline="0" dirty="0"/>
              <a:t> - </a:t>
            </a:r>
            <a:r>
              <a:rPr lang="en-US" dirty="0"/>
              <a:t>We </a:t>
            </a:r>
            <a:r>
              <a:rPr lang="en-US" baseline="0" dirty="0"/>
              <a:t>occasionally captured scenes between coyotes and bobcats like those shown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QUESTION 3.  What type of ecological interaction do you think is happening in these photos -  (a)  interference competition; (b) exploitative competition; (c) mutualism; (d) commensalism; (e) </a:t>
            </a:r>
            <a:r>
              <a:rPr lang="en-US" baseline="0" dirty="0" err="1"/>
              <a:t>amensalism</a:t>
            </a:r>
            <a:r>
              <a:rPr lang="en-US" baseline="0" dirty="0"/>
              <a:t>? </a:t>
            </a:r>
            <a:r>
              <a:rPr lang="en-US" sz="800" baseline="0" dirty="0"/>
              <a:t>State your answer in the form of a working hypothesis, i.e. “Our hypothesis is that bobcats and coyotes exhibit </a:t>
            </a:r>
            <a:r>
              <a:rPr lang="en-US" sz="800" u="sng" baseline="0" dirty="0"/>
              <a:t>(choose one option from a-e)</a:t>
            </a:r>
            <a:r>
              <a:rPr lang="en-US" sz="800" u="none" baseline="0" dirty="0"/>
              <a:t> at a carcass because _______________.”</a:t>
            </a:r>
            <a:r>
              <a:rPr lang="en-US" sz="8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QUESTION 4. Describe one testable prediction you would make that would allow you to examine your hypothesis from Question 3.</a:t>
            </a:r>
            <a:r>
              <a:rPr lang="en-US" sz="800" baseline="0" dirty="0"/>
              <a:t>  State it as follows: “If cats and coyotes exhibit </a:t>
            </a:r>
            <a:r>
              <a:rPr lang="en-US" sz="800" u="sng" baseline="0" dirty="0"/>
              <a:t>(choose one option from a-e)</a:t>
            </a:r>
            <a:r>
              <a:rPr lang="en-US" sz="800" u="none" baseline="0" dirty="0"/>
              <a:t> at a carcass</a:t>
            </a:r>
            <a:r>
              <a:rPr lang="en-US" sz="800" baseline="0" dirty="0"/>
              <a:t>, then we predict that we could measure ________________ and it would show ___________________.”</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7</a:t>
            </a:fld>
            <a:endParaRPr lang="en-US"/>
          </a:p>
        </p:txBody>
      </p:sp>
    </p:spTree>
    <p:extLst>
      <p:ext uri="{BB962C8B-B14F-4D97-AF65-F5344CB8AC3E}">
        <p14:creationId xmlns:p14="http://schemas.microsoft.com/office/powerpoint/2010/main" val="202038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r>
              <a:rPr lang="en-US" dirty="0"/>
              <a:t>BACKGROUND. This cougar has buried a carcass in pine needles. Even though cougars appeared</a:t>
            </a:r>
            <a:r>
              <a:rPr lang="en-US" baseline="0" dirty="0"/>
              <a:t> at 9% of carcasses, and coyotes appeared at 66% of carcasses, coyotes and cougars never once appeared in the same photograph together.  </a:t>
            </a:r>
          </a:p>
          <a:p>
            <a:r>
              <a:rPr lang="en-US" baseline="0" dirty="0"/>
              <a:t>QUESTION 5. List TWO hypotheses for why coyotes often appeared in photos at carcasses guarded by bobcats, but never at carcasses guarded by cougars.  How would you discriminate between your hypotheses?  Answer the question in the form of “I would predict that if ___</a:t>
            </a:r>
            <a:r>
              <a:rPr lang="en-US" u="sng" baseline="0" dirty="0"/>
              <a:t>(hypothesis A)__</a:t>
            </a:r>
            <a:r>
              <a:rPr lang="en-US" u="none" baseline="0" dirty="0"/>
              <a:t> is correct, then </a:t>
            </a:r>
            <a:r>
              <a:rPr lang="en-US" u="sng" baseline="0" dirty="0"/>
              <a:t>____(result X) __   </a:t>
            </a:r>
            <a:r>
              <a:rPr lang="en-US" u="none" baseline="0" dirty="0"/>
              <a:t> should occur.”  Alternatively, try to make a statement of this form: “If __</a:t>
            </a:r>
            <a:r>
              <a:rPr lang="en-US" u="sng" baseline="0" dirty="0"/>
              <a:t>(result X)   </a:t>
            </a:r>
            <a:r>
              <a:rPr lang="en-US" u="none" baseline="0" dirty="0"/>
              <a:t> occurs, then this would be sufficient to eliminate </a:t>
            </a:r>
            <a:r>
              <a:rPr lang="en-US" u="sng" baseline="0" dirty="0"/>
              <a:t>     (hypothesis A)    </a:t>
            </a:r>
            <a:r>
              <a:rPr lang="en-US" u="none" baseline="0" dirty="0"/>
              <a:t> as a possible explanation.” Make sure that your prediction is something that you realistically could test by gathering data.  </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8</a:t>
            </a:fld>
            <a:endParaRPr lang="en-US"/>
          </a:p>
        </p:txBody>
      </p:sp>
    </p:spTree>
    <p:extLst>
      <p:ext uri="{BB962C8B-B14F-4D97-AF65-F5344CB8AC3E}">
        <p14:creationId xmlns:p14="http://schemas.microsoft.com/office/powerpoint/2010/main" val="10568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r>
              <a:rPr lang="en-US" dirty="0"/>
              <a:t>BACKGROUND. Birds</a:t>
            </a:r>
            <a:r>
              <a:rPr lang="en-US" baseline="0" dirty="0"/>
              <a:t> comprise a</a:t>
            </a:r>
            <a:r>
              <a:rPr lang="en-US" dirty="0"/>
              <a:t> major</a:t>
            </a:r>
            <a:r>
              <a:rPr lang="en-US" baseline="0" dirty="0"/>
              <a:t> component of the scavenging community at carcasses in the study area.  The photo on the left shows a golden eagle, which is a very common scavenger.  The photo on the right shows a coyote visiting the same carcass.  </a:t>
            </a:r>
          </a:p>
          <a:p>
            <a:r>
              <a:rPr lang="en-US" baseline="0" dirty="0"/>
              <a:t>QUESTION 6. If you had to guess, would you imagine that golden eagles drive coyotes from carcasses, coyotes drive golden eagles from carcasses, or that the outcome can vary?</a:t>
            </a:r>
            <a:endParaRPr lang="en-US" dirty="0"/>
          </a:p>
        </p:txBody>
      </p:sp>
      <p:sp>
        <p:nvSpPr>
          <p:cNvPr id="4" name="Slide Number Placeholder 3"/>
          <p:cNvSpPr>
            <a:spLocks noGrp="1"/>
          </p:cNvSpPr>
          <p:nvPr>
            <p:ph type="sldNum" sz="quarter" idx="10"/>
          </p:nvPr>
        </p:nvSpPr>
        <p:spPr/>
        <p:txBody>
          <a:bodyPr/>
          <a:lstStyle/>
          <a:p>
            <a:fld id="{2B43F6DC-8F2E-4E33-95C4-F3D95C5142EF}" type="slidenum">
              <a:rPr lang="en-US" smtClean="0"/>
              <a:t>9</a:t>
            </a:fld>
            <a:endParaRPr lang="en-US"/>
          </a:p>
        </p:txBody>
      </p:sp>
    </p:spTree>
    <p:extLst>
      <p:ext uri="{BB962C8B-B14F-4D97-AF65-F5344CB8AC3E}">
        <p14:creationId xmlns:p14="http://schemas.microsoft.com/office/powerpoint/2010/main" val="3422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6814F3-3DBE-4A28-A0E2-D36EC3452C9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335832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814F3-3DBE-4A28-A0E2-D36EC3452C9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358823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814F3-3DBE-4A28-A0E2-D36EC3452C9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249319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814F3-3DBE-4A28-A0E2-D36EC3452C9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303072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814F3-3DBE-4A28-A0E2-D36EC3452C9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196014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6814F3-3DBE-4A28-A0E2-D36EC3452C9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184747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6814F3-3DBE-4A28-A0E2-D36EC3452C9F}"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12317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6814F3-3DBE-4A28-A0E2-D36EC3452C9F}"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42187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814F3-3DBE-4A28-A0E2-D36EC3452C9F}"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248232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6814F3-3DBE-4A28-A0E2-D36EC3452C9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46535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6814F3-3DBE-4A28-A0E2-D36EC3452C9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CC17-A2CF-49D0-8815-99EDE17FB588}" type="slidenum">
              <a:rPr lang="en-US" smtClean="0"/>
              <a:t>‹#›</a:t>
            </a:fld>
            <a:endParaRPr lang="en-US"/>
          </a:p>
        </p:txBody>
      </p:sp>
    </p:spTree>
    <p:extLst>
      <p:ext uri="{BB962C8B-B14F-4D97-AF65-F5344CB8AC3E}">
        <p14:creationId xmlns:p14="http://schemas.microsoft.com/office/powerpoint/2010/main" val="231960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814F3-3DBE-4A28-A0E2-D36EC3452C9F}"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CCC17-A2CF-49D0-8815-99EDE17FB588}" type="slidenum">
              <a:rPr lang="en-US" smtClean="0"/>
              <a:t>‹#›</a:t>
            </a:fld>
            <a:endParaRPr lang="en-US"/>
          </a:p>
        </p:txBody>
      </p:sp>
    </p:spTree>
    <p:extLst>
      <p:ext uri="{BB962C8B-B14F-4D97-AF65-F5344CB8AC3E}">
        <p14:creationId xmlns:p14="http://schemas.microsoft.com/office/powerpoint/2010/main" val="128144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en.wikipedia.org/wiki/Endurance_running_hypothesi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outdoor, grass, pond&#10;&#10;Description automatically generated">
            <a:extLst>
              <a:ext uri="{FF2B5EF4-FFF2-40B4-BE49-F238E27FC236}">
                <a16:creationId xmlns:a16="http://schemas.microsoft.com/office/drawing/2014/main" id="{D43A5DE5-5631-4362-AC27-7675969E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7" y="0"/>
            <a:ext cx="12192000" cy="9144000"/>
          </a:xfrm>
          <a:prstGeom prst="rect">
            <a:avLst/>
          </a:prstGeom>
        </p:spPr>
      </p:pic>
      <p:sp>
        <p:nvSpPr>
          <p:cNvPr id="2" name="Title 1"/>
          <p:cNvSpPr>
            <a:spLocks noGrp="1"/>
          </p:cNvSpPr>
          <p:nvPr>
            <p:ph type="ctrTitle"/>
          </p:nvPr>
        </p:nvSpPr>
        <p:spPr>
          <a:xfrm>
            <a:off x="671625" y="2705339"/>
            <a:ext cx="10692713" cy="1129833"/>
          </a:xfrm>
          <a:solidFill>
            <a:srgbClr val="FFFFFF">
              <a:alpha val="50196"/>
            </a:srgbClr>
          </a:solidFill>
        </p:spPr>
        <p:txBody>
          <a:bodyPr>
            <a:normAutofit fontScale="90000"/>
          </a:bodyPr>
          <a:lstStyle/>
          <a:p>
            <a:r>
              <a:rPr lang="en-US" sz="4000" dirty="0"/>
              <a:t>Testing hypotheses about behavioral interactions between cats</a:t>
            </a:r>
            <a:r>
              <a:rPr lang="en-US" sz="4000"/>
              <a:t>, coyotes, </a:t>
            </a:r>
            <a:r>
              <a:rPr lang="en-US" sz="4000" dirty="0"/>
              <a:t>and birds at carcasses</a:t>
            </a:r>
          </a:p>
        </p:txBody>
      </p:sp>
      <p:sp>
        <p:nvSpPr>
          <p:cNvPr id="4" name="Subtitle 3"/>
          <p:cNvSpPr>
            <a:spLocks noGrp="1"/>
          </p:cNvSpPr>
          <p:nvPr>
            <p:ph type="subTitle" idx="1"/>
          </p:nvPr>
        </p:nvSpPr>
        <p:spPr>
          <a:xfrm>
            <a:off x="671625" y="4731348"/>
            <a:ext cx="2548219" cy="681480"/>
          </a:xfrm>
          <a:solidFill>
            <a:srgbClr val="FFFFFF">
              <a:alpha val="50196"/>
            </a:srgbClr>
          </a:solidFill>
        </p:spPr>
        <p:txBody>
          <a:bodyPr>
            <a:normAutofit fontScale="85000" lnSpcReduction="20000"/>
          </a:bodyPr>
          <a:lstStyle/>
          <a:p>
            <a:r>
              <a:rPr lang="en-US" dirty="0" err="1"/>
              <a:t>Ecoed</a:t>
            </a:r>
            <a:r>
              <a:rPr lang="en-US" dirty="0"/>
              <a:t> Digital Library</a:t>
            </a:r>
          </a:p>
          <a:p>
            <a:r>
              <a:rPr lang="en-US" dirty="0"/>
              <a:t>Photo Jon Nelso</a:t>
            </a:r>
            <a:r>
              <a:rPr lang="en-US" dirty="0">
                <a:latin typeface="Calibri" panose="020F0502020204030204" pitchFamily="34" charset="0"/>
              </a:rPr>
              <a:t>n</a:t>
            </a:r>
            <a:endParaRPr lang="en-US" dirty="0"/>
          </a:p>
        </p:txBody>
      </p:sp>
      <p:sp>
        <p:nvSpPr>
          <p:cNvPr id="6" name="TextBox 5"/>
          <p:cNvSpPr txBox="1"/>
          <p:nvPr/>
        </p:nvSpPr>
        <p:spPr>
          <a:xfrm>
            <a:off x="914400" y="8774666"/>
            <a:ext cx="3496235" cy="369332"/>
          </a:xfrm>
          <a:prstGeom prst="rect">
            <a:avLst/>
          </a:prstGeom>
          <a:noFill/>
        </p:spPr>
        <p:txBody>
          <a:bodyPr wrap="square" rtlCol="0">
            <a:spAutoFit/>
          </a:bodyPr>
          <a:lstStyle/>
          <a:p>
            <a:r>
              <a:rPr lang="en-US" dirty="0">
                <a:solidFill>
                  <a:schemeClr val="bg1">
                    <a:lumMod val="50000"/>
                  </a:schemeClr>
                </a:solidFill>
              </a:rPr>
              <a:t>Photo Jon Nelson</a:t>
            </a:r>
          </a:p>
        </p:txBody>
      </p:sp>
      <p:pic>
        <p:nvPicPr>
          <p:cNvPr id="8" name="Picture 2" descr="http://oregonstate.edu/brand/sites/default/files/downloads/cascades-logo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89330" y="4731348"/>
            <a:ext cx="1447800" cy="18668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5543" y="468086"/>
            <a:ext cx="1037771" cy="369332"/>
          </a:xfrm>
          <a:prstGeom prst="rect">
            <a:avLst/>
          </a:prstGeom>
          <a:solidFill>
            <a:schemeClr val="bg1"/>
          </a:solidFill>
          <a:ln>
            <a:solidFill>
              <a:srgbClr val="FF0000"/>
            </a:solidFill>
          </a:ln>
        </p:spPr>
        <p:txBody>
          <a:bodyPr wrap="square" rtlCol="0">
            <a:spAutoFit/>
          </a:bodyPr>
          <a:lstStyle/>
          <a:p>
            <a:r>
              <a:rPr lang="en-US" dirty="0"/>
              <a:t>SLIDE 1.</a:t>
            </a:r>
          </a:p>
        </p:txBody>
      </p:sp>
      <p:sp>
        <p:nvSpPr>
          <p:cNvPr id="9" name="TextBox 8"/>
          <p:cNvSpPr txBox="1"/>
          <p:nvPr/>
        </p:nvSpPr>
        <p:spPr>
          <a:xfrm>
            <a:off x="2325615" y="6180083"/>
            <a:ext cx="184731" cy="369332"/>
          </a:xfrm>
          <a:prstGeom prst="rect">
            <a:avLst/>
          </a:prstGeom>
          <a:noFill/>
        </p:spPr>
        <p:txBody>
          <a:bodyPr wrap="none" rtlCol="0">
            <a:spAutoFit/>
          </a:bodyPr>
          <a:lstStyle/>
          <a:p>
            <a:endParaRPr lang="en-US" dirty="0"/>
          </a:p>
        </p:txBody>
      </p:sp>
      <p:sp>
        <p:nvSpPr>
          <p:cNvPr id="10" name="Subtitle 3">
            <a:extLst>
              <a:ext uri="{FF2B5EF4-FFF2-40B4-BE49-F238E27FC236}">
                <a16:creationId xmlns:a16="http://schemas.microsoft.com/office/drawing/2014/main" id="{7C5D88D2-7E67-4104-8AD7-723F32F348CD}"/>
              </a:ext>
            </a:extLst>
          </p:cNvPr>
          <p:cNvSpPr txBox="1">
            <a:spLocks/>
          </p:cNvSpPr>
          <p:nvPr/>
        </p:nvSpPr>
        <p:spPr>
          <a:xfrm>
            <a:off x="12947" y="1127683"/>
            <a:ext cx="5674585" cy="681480"/>
          </a:xfrm>
          <a:prstGeom prst="rect">
            <a:avLst/>
          </a:prstGeom>
          <a:solidFill>
            <a:srgbClr val="FFFFFF">
              <a:alpha val="50196"/>
            </a:srgbClr>
          </a:solidFill>
          <a:ln>
            <a:solidFill>
              <a:srgbClr val="FF0000"/>
            </a:solidFill>
          </a:ln>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PLEASE NOTE: Slide numbers are upper left of each </a:t>
            </a:r>
          </a:p>
          <a:p>
            <a:pPr algn="l"/>
            <a:r>
              <a:rPr lang="en-US" dirty="0"/>
              <a:t>Slide and do not correspond to numbers in left panel.</a:t>
            </a:r>
          </a:p>
        </p:txBody>
      </p:sp>
    </p:spTree>
    <p:extLst>
      <p:ext uri="{BB962C8B-B14F-4D97-AF65-F5344CB8AC3E}">
        <p14:creationId xmlns:p14="http://schemas.microsoft.com/office/powerpoint/2010/main" val="185651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4041" y="400136"/>
            <a:ext cx="4612341" cy="584775"/>
          </a:xfrm>
          <a:prstGeom prst="rect">
            <a:avLst/>
          </a:prstGeom>
          <a:noFill/>
        </p:spPr>
        <p:txBody>
          <a:bodyPr wrap="square" rtlCol="0">
            <a:spAutoFit/>
          </a:bodyPr>
          <a:lstStyle/>
          <a:p>
            <a:r>
              <a:rPr lang="en-US" sz="3200" dirty="0"/>
              <a:t>Golden Eagles &amp; Coyotes</a:t>
            </a:r>
          </a:p>
        </p:txBody>
      </p:sp>
      <p:sp>
        <p:nvSpPr>
          <p:cNvPr id="7" name="TextBox 6"/>
          <p:cNvSpPr txBox="1"/>
          <p:nvPr/>
        </p:nvSpPr>
        <p:spPr>
          <a:xfrm>
            <a:off x="215153" y="6279776"/>
            <a:ext cx="5177118" cy="369332"/>
          </a:xfrm>
          <a:prstGeom prst="rect">
            <a:avLst/>
          </a:prstGeom>
          <a:noFill/>
        </p:spPr>
        <p:txBody>
          <a:bodyPr wrap="square" rtlCol="0">
            <a:spAutoFit/>
          </a:bodyPr>
          <a:lstStyle/>
          <a:p>
            <a:r>
              <a:rPr lang="en-US" dirty="0">
                <a:solidFill>
                  <a:schemeClr val="bg1">
                    <a:lumMod val="50000"/>
                  </a:schemeClr>
                </a:solidFill>
              </a:rPr>
              <a:t>Photos Jon Nelson &amp; Matt Orr</a:t>
            </a:r>
          </a:p>
        </p:txBody>
      </p:sp>
      <p:sp>
        <p:nvSpPr>
          <p:cNvPr id="4" name="TextBox 3"/>
          <p:cNvSpPr txBox="1"/>
          <p:nvPr/>
        </p:nvSpPr>
        <p:spPr>
          <a:xfrm>
            <a:off x="215152" y="163286"/>
            <a:ext cx="1018561" cy="369332"/>
          </a:xfrm>
          <a:prstGeom prst="rect">
            <a:avLst/>
          </a:prstGeom>
          <a:noFill/>
          <a:ln>
            <a:solidFill>
              <a:srgbClr val="FF0000"/>
            </a:solidFill>
          </a:ln>
        </p:spPr>
        <p:txBody>
          <a:bodyPr wrap="square" rtlCol="0">
            <a:spAutoFit/>
          </a:bodyPr>
          <a:lstStyle/>
          <a:p>
            <a:r>
              <a:rPr lang="en-US" dirty="0"/>
              <a:t>SLIDE 7.</a:t>
            </a:r>
          </a:p>
        </p:txBody>
      </p:sp>
      <p:pic>
        <p:nvPicPr>
          <p:cNvPr id="9" name="Picture 8" descr="A picture containing grass, outdoor, mammal&#10;&#10;Description automatically generated">
            <a:extLst>
              <a:ext uri="{FF2B5EF4-FFF2-40B4-BE49-F238E27FC236}">
                <a16:creationId xmlns:a16="http://schemas.microsoft.com/office/drawing/2014/main" id="{49866617-0DE1-445B-A592-2E48A1176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5" y="1221761"/>
            <a:ext cx="6696075" cy="4572000"/>
          </a:xfrm>
          <a:prstGeom prst="rect">
            <a:avLst/>
          </a:prstGeom>
        </p:spPr>
      </p:pic>
      <p:pic>
        <p:nvPicPr>
          <p:cNvPr id="11" name="Picture 10" descr="A picture containing mammal, sheep, outdoor&#10;&#10;Description automatically generated">
            <a:extLst>
              <a:ext uri="{FF2B5EF4-FFF2-40B4-BE49-F238E27FC236}">
                <a16:creationId xmlns:a16="http://schemas.microsoft.com/office/drawing/2014/main" id="{B5E5B0C9-F292-4D08-8F39-AE8B7E3F7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125" y="0"/>
            <a:ext cx="5476875" cy="3886200"/>
          </a:xfrm>
          <a:prstGeom prst="rect">
            <a:avLst/>
          </a:prstGeom>
        </p:spPr>
      </p:pic>
      <p:pic>
        <p:nvPicPr>
          <p:cNvPr id="13" name="Picture 12" descr="A group of animals in the snow&#10;&#10;Description automatically generated with low confidence">
            <a:extLst>
              <a:ext uri="{FF2B5EF4-FFF2-40B4-BE49-F238E27FC236}">
                <a16:creationId xmlns:a16="http://schemas.microsoft.com/office/drawing/2014/main" id="{EB545651-8F9E-46F7-9D67-E0F74AE5E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4420" y="3762375"/>
            <a:ext cx="5476875" cy="3095625"/>
          </a:xfrm>
          <a:prstGeom prst="rect">
            <a:avLst/>
          </a:prstGeom>
        </p:spPr>
      </p:pic>
    </p:spTree>
    <p:extLst>
      <p:ext uri="{BB962C8B-B14F-4D97-AF65-F5344CB8AC3E}">
        <p14:creationId xmlns:p14="http://schemas.microsoft.com/office/powerpoint/2010/main" val="109981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883" y="2218765"/>
            <a:ext cx="2205318" cy="1077218"/>
          </a:xfrm>
          <a:prstGeom prst="rect">
            <a:avLst/>
          </a:prstGeom>
          <a:noFill/>
        </p:spPr>
        <p:txBody>
          <a:bodyPr wrap="square" rtlCol="0">
            <a:spAutoFit/>
          </a:bodyPr>
          <a:lstStyle/>
          <a:p>
            <a:r>
              <a:rPr lang="en-US" sz="3200" dirty="0"/>
              <a:t>Birds and Birds</a:t>
            </a:r>
          </a:p>
        </p:txBody>
      </p:sp>
      <p:sp>
        <p:nvSpPr>
          <p:cNvPr id="4" name="TextBox 3"/>
          <p:cNvSpPr txBox="1"/>
          <p:nvPr/>
        </p:nvSpPr>
        <p:spPr>
          <a:xfrm>
            <a:off x="779929" y="6225988"/>
            <a:ext cx="2111189" cy="369332"/>
          </a:xfrm>
          <a:prstGeom prst="rect">
            <a:avLst/>
          </a:prstGeom>
          <a:noFill/>
        </p:spPr>
        <p:txBody>
          <a:bodyPr wrap="square" rtlCol="0">
            <a:spAutoFit/>
          </a:bodyPr>
          <a:lstStyle/>
          <a:p>
            <a:r>
              <a:rPr lang="en-US" dirty="0">
                <a:solidFill>
                  <a:schemeClr val="bg1">
                    <a:lumMod val="50000"/>
                  </a:schemeClr>
                </a:solidFill>
              </a:rPr>
              <a:t>Photo Jon Nelson</a:t>
            </a:r>
          </a:p>
        </p:txBody>
      </p:sp>
      <p:sp>
        <p:nvSpPr>
          <p:cNvPr id="2" name="TextBox 1"/>
          <p:cNvSpPr txBox="1"/>
          <p:nvPr/>
        </p:nvSpPr>
        <p:spPr>
          <a:xfrm>
            <a:off x="424543" y="304800"/>
            <a:ext cx="1346200" cy="369332"/>
          </a:xfrm>
          <a:prstGeom prst="rect">
            <a:avLst/>
          </a:prstGeom>
          <a:noFill/>
          <a:ln>
            <a:solidFill>
              <a:srgbClr val="FF0000"/>
            </a:solidFill>
          </a:ln>
        </p:spPr>
        <p:txBody>
          <a:bodyPr wrap="square" rtlCol="0">
            <a:spAutoFit/>
          </a:bodyPr>
          <a:lstStyle/>
          <a:p>
            <a:r>
              <a:rPr lang="en-US" dirty="0"/>
              <a:t>SLIDE 8.</a:t>
            </a:r>
          </a:p>
        </p:txBody>
      </p:sp>
      <p:pic>
        <p:nvPicPr>
          <p:cNvPr id="9" name="Picture 8" descr="A picture containing text, grass, outdoor, mammal&#10;&#10;Description automatically generated">
            <a:extLst>
              <a:ext uri="{FF2B5EF4-FFF2-40B4-BE49-F238E27FC236}">
                <a16:creationId xmlns:a16="http://schemas.microsoft.com/office/drawing/2014/main" id="{70D4E013-3BF2-4329-98EB-566393D0D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618" y="12606"/>
            <a:ext cx="9110382" cy="6832787"/>
          </a:xfrm>
          <a:prstGeom prst="rect">
            <a:avLst/>
          </a:prstGeom>
        </p:spPr>
      </p:pic>
    </p:spTree>
    <p:extLst>
      <p:ext uri="{BB962C8B-B14F-4D97-AF65-F5344CB8AC3E}">
        <p14:creationId xmlns:p14="http://schemas.microsoft.com/office/powerpoint/2010/main" val="394376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1236" y="3321424"/>
            <a:ext cx="4700764" cy="3536576"/>
          </a:xfrm>
          <a:prstGeom prst="rect">
            <a:avLst/>
          </a:prstGeom>
          <a:noFill/>
          <a:ln>
            <a:noFill/>
          </a:ln>
        </p:spPr>
      </p:pic>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1236" y="0"/>
            <a:ext cx="4700764" cy="3575797"/>
          </a:xfrm>
          <a:prstGeom prst="rect">
            <a:avLst/>
          </a:prstGeom>
          <a:noFill/>
          <a:ln>
            <a:no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15" y="899832"/>
            <a:ext cx="7247791" cy="5351929"/>
          </a:xfrm>
          <a:prstGeom prst="rect">
            <a:avLst/>
          </a:prstGeom>
        </p:spPr>
      </p:pic>
      <p:sp>
        <p:nvSpPr>
          <p:cNvPr id="6" name="TextBox 5"/>
          <p:cNvSpPr txBox="1"/>
          <p:nvPr/>
        </p:nvSpPr>
        <p:spPr>
          <a:xfrm>
            <a:off x="67235" y="899832"/>
            <a:ext cx="6831106" cy="830997"/>
          </a:xfrm>
          <a:prstGeom prst="rect">
            <a:avLst/>
          </a:prstGeom>
          <a:noFill/>
        </p:spPr>
        <p:txBody>
          <a:bodyPr wrap="square" rtlCol="0">
            <a:spAutoFit/>
          </a:bodyPr>
          <a:lstStyle/>
          <a:p>
            <a:r>
              <a:rPr lang="en-US" sz="2400" dirty="0"/>
              <a:t>Note in this photo that ravens are feeding at the eyes and anus.</a:t>
            </a:r>
          </a:p>
        </p:txBody>
      </p:sp>
      <p:sp>
        <p:nvSpPr>
          <p:cNvPr id="8" name="TextBox 7"/>
          <p:cNvSpPr txBox="1"/>
          <p:nvPr/>
        </p:nvSpPr>
        <p:spPr>
          <a:xfrm>
            <a:off x="174812" y="6494929"/>
            <a:ext cx="3307976" cy="369332"/>
          </a:xfrm>
          <a:prstGeom prst="rect">
            <a:avLst/>
          </a:prstGeom>
          <a:noFill/>
        </p:spPr>
        <p:txBody>
          <a:bodyPr wrap="square" rtlCol="0">
            <a:spAutoFit/>
          </a:bodyPr>
          <a:lstStyle/>
          <a:p>
            <a:r>
              <a:rPr lang="en-US" dirty="0">
                <a:solidFill>
                  <a:schemeClr val="bg1">
                    <a:lumMod val="50000"/>
                  </a:schemeClr>
                </a:solidFill>
              </a:rPr>
              <a:t>Photos Jon Nelson</a:t>
            </a:r>
          </a:p>
        </p:txBody>
      </p:sp>
      <p:sp>
        <p:nvSpPr>
          <p:cNvPr id="2" name="TextBox 1"/>
          <p:cNvSpPr txBox="1"/>
          <p:nvPr/>
        </p:nvSpPr>
        <p:spPr>
          <a:xfrm>
            <a:off x="315686" y="239486"/>
            <a:ext cx="976085" cy="369332"/>
          </a:xfrm>
          <a:prstGeom prst="rect">
            <a:avLst/>
          </a:prstGeom>
          <a:noFill/>
          <a:ln>
            <a:solidFill>
              <a:srgbClr val="FF0000"/>
            </a:solidFill>
          </a:ln>
        </p:spPr>
        <p:txBody>
          <a:bodyPr wrap="square" rtlCol="0">
            <a:spAutoFit/>
          </a:bodyPr>
          <a:lstStyle/>
          <a:p>
            <a:r>
              <a:rPr lang="en-US" dirty="0"/>
              <a:t>SLIDE 9.</a:t>
            </a:r>
          </a:p>
        </p:txBody>
      </p:sp>
    </p:spTree>
    <p:extLst>
      <p:ext uri="{BB962C8B-B14F-4D97-AF65-F5344CB8AC3E}">
        <p14:creationId xmlns:p14="http://schemas.microsoft.com/office/powerpoint/2010/main" val="197032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683188" y="0"/>
            <a:ext cx="5508812" cy="6764942"/>
          </a:xfrm>
          <a:prstGeom prst="rect">
            <a:avLst/>
          </a:prstGeom>
        </p:spPr>
      </p:pic>
      <p:sp>
        <p:nvSpPr>
          <p:cNvPr id="3" name="TextBox 2"/>
          <p:cNvSpPr txBox="1"/>
          <p:nvPr/>
        </p:nvSpPr>
        <p:spPr>
          <a:xfrm>
            <a:off x="833718" y="2286000"/>
            <a:ext cx="5136776" cy="954107"/>
          </a:xfrm>
          <a:prstGeom prst="rect">
            <a:avLst/>
          </a:prstGeom>
          <a:noFill/>
        </p:spPr>
        <p:txBody>
          <a:bodyPr wrap="square" rtlCol="0">
            <a:spAutoFit/>
          </a:bodyPr>
          <a:lstStyle/>
          <a:p>
            <a:r>
              <a:rPr lang="en-US" sz="2800" dirty="0"/>
              <a:t>Using a hatchet to experimentally pre-open a carcass.</a:t>
            </a:r>
          </a:p>
        </p:txBody>
      </p:sp>
      <p:sp>
        <p:nvSpPr>
          <p:cNvPr id="4" name="TextBox 3"/>
          <p:cNvSpPr txBox="1"/>
          <p:nvPr/>
        </p:nvSpPr>
        <p:spPr>
          <a:xfrm>
            <a:off x="309283" y="6252882"/>
            <a:ext cx="2877670" cy="369332"/>
          </a:xfrm>
          <a:prstGeom prst="rect">
            <a:avLst/>
          </a:prstGeom>
          <a:noFill/>
        </p:spPr>
        <p:txBody>
          <a:bodyPr wrap="square" rtlCol="0">
            <a:spAutoFit/>
          </a:bodyPr>
          <a:lstStyle/>
          <a:p>
            <a:r>
              <a:rPr lang="en-US" dirty="0">
                <a:solidFill>
                  <a:schemeClr val="bg1">
                    <a:lumMod val="50000"/>
                  </a:schemeClr>
                </a:solidFill>
              </a:rPr>
              <a:t>Photo Jon Nelson</a:t>
            </a:r>
          </a:p>
        </p:txBody>
      </p:sp>
      <p:sp>
        <p:nvSpPr>
          <p:cNvPr id="5" name="TextBox 4"/>
          <p:cNvSpPr txBox="1"/>
          <p:nvPr/>
        </p:nvSpPr>
        <p:spPr>
          <a:xfrm>
            <a:off x="631371" y="337457"/>
            <a:ext cx="1299029" cy="369332"/>
          </a:xfrm>
          <a:prstGeom prst="rect">
            <a:avLst/>
          </a:prstGeom>
          <a:noFill/>
          <a:ln>
            <a:solidFill>
              <a:srgbClr val="FF0000"/>
            </a:solidFill>
          </a:ln>
        </p:spPr>
        <p:txBody>
          <a:bodyPr wrap="square" rtlCol="0">
            <a:spAutoFit/>
          </a:bodyPr>
          <a:lstStyle/>
          <a:p>
            <a:r>
              <a:rPr lang="en-US" dirty="0"/>
              <a:t>SLIDE 10.</a:t>
            </a:r>
          </a:p>
        </p:txBody>
      </p:sp>
    </p:spTree>
    <p:extLst>
      <p:ext uri="{BB962C8B-B14F-4D97-AF65-F5344CB8AC3E}">
        <p14:creationId xmlns:p14="http://schemas.microsoft.com/office/powerpoint/2010/main" val="276329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tretch>
            <a:fillRect/>
          </a:stretch>
        </p:blipFill>
        <p:spPr>
          <a:xfrm>
            <a:off x="6865150" y="206829"/>
            <a:ext cx="4877671" cy="6571970"/>
          </a:xfrm>
          <a:prstGeom prst="rect">
            <a:avLst/>
          </a:prstGeom>
        </p:spPr>
      </p:pic>
      <p:sp>
        <p:nvSpPr>
          <p:cNvPr id="3" name="Rectangle 2"/>
          <p:cNvSpPr/>
          <p:nvPr/>
        </p:nvSpPr>
        <p:spPr>
          <a:xfrm>
            <a:off x="239486" y="654045"/>
            <a:ext cx="6524064" cy="6124754"/>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Proportion of instances of ravens or magpies photographed feeding at meat before versus after raptors arrived at closed (dark triangle, solid line) and experimentally pre-opened (open circle, dashed line) carcasses. The proportion of feeding instances on meat increased at closed but not at pre-opened carcasses after a raptor arrived (P &lt; 0.01)</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Numbers to the right represent number of individual feeding location  photos for each carcass (bold = closed carcasses).  The large triangle represents 3 different carcasses that had the same result.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239486" y="40306"/>
            <a:ext cx="1284514" cy="369332"/>
          </a:xfrm>
          <a:prstGeom prst="rect">
            <a:avLst/>
          </a:prstGeom>
          <a:noFill/>
        </p:spPr>
        <p:txBody>
          <a:bodyPr wrap="square" rtlCol="0">
            <a:spAutoFit/>
          </a:bodyPr>
          <a:lstStyle/>
          <a:p>
            <a:r>
              <a:rPr lang="en-US" dirty="0"/>
              <a:t>SLIDE 11.</a:t>
            </a:r>
          </a:p>
        </p:txBody>
      </p:sp>
    </p:spTree>
    <p:extLst>
      <p:ext uri="{BB962C8B-B14F-4D97-AF65-F5344CB8AC3E}">
        <p14:creationId xmlns:p14="http://schemas.microsoft.com/office/powerpoint/2010/main" val="136241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811" y="147917"/>
            <a:ext cx="5753085" cy="247425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811" y="2810436"/>
            <a:ext cx="5753085" cy="2676056"/>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6976" y="147917"/>
            <a:ext cx="4439346" cy="247425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72760" y="2810436"/>
            <a:ext cx="5818394" cy="2676056"/>
          </a:xfrm>
          <a:prstGeom prst="rect">
            <a:avLst/>
          </a:prstGeom>
        </p:spPr>
      </p:pic>
      <p:sp>
        <p:nvSpPr>
          <p:cNvPr id="13" name="TextBox 12"/>
          <p:cNvSpPr txBox="1"/>
          <p:nvPr/>
        </p:nvSpPr>
        <p:spPr>
          <a:xfrm>
            <a:off x="407878" y="5674752"/>
            <a:ext cx="11452428" cy="954107"/>
          </a:xfrm>
          <a:prstGeom prst="rect">
            <a:avLst/>
          </a:prstGeom>
          <a:noFill/>
        </p:spPr>
        <p:txBody>
          <a:bodyPr wrap="square" rtlCol="0">
            <a:spAutoFit/>
          </a:bodyPr>
          <a:lstStyle/>
          <a:p>
            <a:r>
              <a:rPr lang="en-US" sz="2800" dirty="0"/>
              <a:t>Summary of Corvid Benefit - 1. Magpies feed at eyes and anus.  2. Ravens feed at eyes and anus.  3. Golden eagle opens skin. 4. Corvids feed on meat.</a:t>
            </a:r>
          </a:p>
        </p:txBody>
      </p:sp>
      <p:sp>
        <p:nvSpPr>
          <p:cNvPr id="14" name="TextBox 13"/>
          <p:cNvSpPr txBox="1"/>
          <p:nvPr/>
        </p:nvSpPr>
        <p:spPr>
          <a:xfrm>
            <a:off x="5357805" y="2162308"/>
            <a:ext cx="457200" cy="369332"/>
          </a:xfrm>
          <a:prstGeom prst="rect">
            <a:avLst/>
          </a:prstGeom>
          <a:solidFill>
            <a:srgbClr val="FFFFFF"/>
          </a:solidFill>
        </p:spPr>
        <p:txBody>
          <a:bodyPr wrap="square" rtlCol="0">
            <a:spAutoFit/>
          </a:bodyPr>
          <a:lstStyle/>
          <a:p>
            <a:r>
              <a:rPr lang="en-US" dirty="0"/>
              <a:t>1.</a:t>
            </a:r>
          </a:p>
        </p:txBody>
      </p:sp>
      <p:sp>
        <p:nvSpPr>
          <p:cNvPr id="15" name="TextBox 14"/>
          <p:cNvSpPr txBox="1"/>
          <p:nvPr/>
        </p:nvSpPr>
        <p:spPr>
          <a:xfrm>
            <a:off x="5344358" y="4986283"/>
            <a:ext cx="470647" cy="369332"/>
          </a:xfrm>
          <a:prstGeom prst="rect">
            <a:avLst/>
          </a:prstGeom>
          <a:solidFill>
            <a:srgbClr val="FFFFFF"/>
          </a:solidFill>
        </p:spPr>
        <p:txBody>
          <a:bodyPr wrap="square" rtlCol="0">
            <a:spAutoFit/>
          </a:bodyPr>
          <a:lstStyle/>
          <a:p>
            <a:r>
              <a:rPr lang="en-US" dirty="0"/>
              <a:t>2.</a:t>
            </a:r>
          </a:p>
        </p:txBody>
      </p:sp>
      <p:sp>
        <p:nvSpPr>
          <p:cNvPr id="16" name="TextBox 15"/>
          <p:cNvSpPr txBox="1"/>
          <p:nvPr/>
        </p:nvSpPr>
        <p:spPr>
          <a:xfrm>
            <a:off x="10611545" y="2162308"/>
            <a:ext cx="564777" cy="369332"/>
          </a:xfrm>
          <a:prstGeom prst="rect">
            <a:avLst/>
          </a:prstGeom>
          <a:solidFill>
            <a:srgbClr val="FFFFFF"/>
          </a:solidFill>
        </p:spPr>
        <p:txBody>
          <a:bodyPr wrap="square" rtlCol="0">
            <a:spAutoFit/>
          </a:bodyPr>
          <a:lstStyle/>
          <a:p>
            <a:r>
              <a:rPr lang="en-US" dirty="0"/>
              <a:t>3. </a:t>
            </a:r>
          </a:p>
        </p:txBody>
      </p:sp>
      <p:sp>
        <p:nvSpPr>
          <p:cNvPr id="17" name="TextBox 16"/>
          <p:cNvSpPr txBox="1"/>
          <p:nvPr/>
        </p:nvSpPr>
        <p:spPr>
          <a:xfrm>
            <a:off x="11453272" y="4986283"/>
            <a:ext cx="537882" cy="369332"/>
          </a:xfrm>
          <a:prstGeom prst="rect">
            <a:avLst/>
          </a:prstGeom>
          <a:solidFill>
            <a:srgbClr val="FFFFFF"/>
          </a:solidFill>
        </p:spPr>
        <p:txBody>
          <a:bodyPr wrap="square" rtlCol="0">
            <a:spAutoFit/>
          </a:bodyPr>
          <a:lstStyle/>
          <a:p>
            <a:r>
              <a:rPr lang="en-US" dirty="0"/>
              <a:t>4. </a:t>
            </a:r>
          </a:p>
        </p:txBody>
      </p:sp>
      <p:sp>
        <p:nvSpPr>
          <p:cNvPr id="2" name="TextBox 1"/>
          <p:cNvSpPr txBox="1"/>
          <p:nvPr/>
        </p:nvSpPr>
        <p:spPr>
          <a:xfrm>
            <a:off x="326571" y="272143"/>
            <a:ext cx="950686" cy="646331"/>
          </a:xfrm>
          <a:prstGeom prst="rect">
            <a:avLst/>
          </a:prstGeom>
          <a:solidFill>
            <a:schemeClr val="bg1"/>
          </a:solidFill>
        </p:spPr>
        <p:txBody>
          <a:bodyPr wrap="square" rtlCol="0">
            <a:spAutoFit/>
          </a:bodyPr>
          <a:lstStyle/>
          <a:p>
            <a:r>
              <a:rPr lang="en-US" dirty="0"/>
              <a:t>SLIDE 12.</a:t>
            </a:r>
          </a:p>
        </p:txBody>
      </p:sp>
      <p:sp>
        <p:nvSpPr>
          <p:cNvPr id="3" name="TextBox 2">
            <a:extLst>
              <a:ext uri="{FF2B5EF4-FFF2-40B4-BE49-F238E27FC236}">
                <a16:creationId xmlns:a16="http://schemas.microsoft.com/office/drawing/2014/main" id="{DE08C69B-7FC5-423D-999E-B86A20732E47}"/>
              </a:ext>
            </a:extLst>
          </p:cNvPr>
          <p:cNvSpPr txBox="1"/>
          <p:nvPr/>
        </p:nvSpPr>
        <p:spPr>
          <a:xfrm>
            <a:off x="811924" y="5115910"/>
            <a:ext cx="2049517" cy="369332"/>
          </a:xfrm>
          <a:prstGeom prst="rect">
            <a:avLst/>
          </a:prstGeom>
          <a:noFill/>
        </p:spPr>
        <p:txBody>
          <a:bodyPr wrap="square" rtlCol="0">
            <a:spAutoFit/>
          </a:bodyPr>
          <a:lstStyle/>
          <a:p>
            <a:r>
              <a:rPr lang="en-US" dirty="0">
                <a:solidFill>
                  <a:schemeClr val="bg1"/>
                </a:solidFill>
              </a:rPr>
              <a:t>Photos J. Nelson</a:t>
            </a:r>
          </a:p>
        </p:txBody>
      </p:sp>
    </p:spTree>
    <p:extLst>
      <p:ext uri="{BB962C8B-B14F-4D97-AF65-F5344CB8AC3E}">
        <p14:creationId xmlns:p14="http://schemas.microsoft.com/office/powerpoint/2010/main" val="234408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140" y="6469737"/>
            <a:ext cx="1852699" cy="369332"/>
          </a:xfrm>
          <a:prstGeom prst="rect">
            <a:avLst/>
          </a:prstGeom>
          <a:noFill/>
        </p:spPr>
        <p:txBody>
          <a:bodyPr wrap="square" rtlCol="0">
            <a:spAutoFit/>
          </a:bodyPr>
          <a:lstStyle/>
          <a:p>
            <a:r>
              <a:rPr lang="en-US" dirty="0">
                <a:solidFill>
                  <a:schemeClr val="bg1">
                    <a:lumMod val="65000"/>
                  </a:schemeClr>
                </a:solidFill>
              </a:rPr>
              <a:t>Photo Matt Orr</a:t>
            </a:r>
          </a:p>
        </p:txBody>
      </p:sp>
      <p:sp>
        <p:nvSpPr>
          <p:cNvPr id="6" name="TextBox 5"/>
          <p:cNvSpPr txBox="1"/>
          <p:nvPr/>
        </p:nvSpPr>
        <p:spPr>
          <a:xfrm>
            <a:off x="186044" y="1385620"/>
            <a:ext cx="2457450" cy="1077218"/>
          </a:xfrm>
          <a:prstGeom prst="rect">
            <a:avLst/>
          </a:prstGeom>
          <a:noFill/>
        </p:spPr>
        <p:txBody>
          <a:bodyPr wrap="square" rtlCol="0">
            <a:spAutoFit/>
          </a:bodyPr>
          <a:lstStyle/>
          <a:p>
            <a:r>
              <a:rPr lang="en-US" sz="3200" dirty="0"/>
              <a:t>Bird Arrival Times</a:t>
            </a:r>
          </a:p>
        </p:txBody>
      </p:sp>
      <p:grpSp>
        <p:nvGrpSpPr>
          <p:cNvPr id="10" name="Group 9"/>
          <p:cNvGrpSpPr/>
          <p:nvPr/>
        </p:nvGrpSpPr>
        <p:grpSpPr>
          <a:xfrm>
            <a:off x="156209" y="4071490"/>
            <a:ext cx="2063731" cy="1963550"/>
            <a:chOff x="156209" y="3419980"/>
            <a:chExt cx="2063731" cy="196355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209" y="3419980"/>
              <a:ext cx="2063731" cy="1963550"/>
            </a:xfrm>
            <a:prstGeom prst="rect">
              <a:avLst/>
            </a:prstGeom>
          </p:spPr>
        </p:pic>
        <p:sp>
          <p:nvSpPr>
            <p:cNvPr id="9" name="Oval 8"/>
            <p:cNvSpPr/>
            <p:nvPr/>
          </p:nvSpPr>
          <p:spPr>
            <a:xfrm>
              <a:off x="811530" y="4297680"/>
              <a:ext cx="822960" cy="754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83029" y="174171"/>
            <a:ext cx="747485" cy="646331"/>
          </a:xfrm>
          <a:prstGeom prst="rect">
            <a:avLst/>
          </a:prstGeom>
          <a:noFill/>
        </p:spPr>
        <p:txBody>
          <a:bodyPr wrap="square" rtlCol="0">
            <a:spAutoFit/>
          </a:bodyPr>
          <a:lstStyle/>
          <a:p>
            <a:r>
              <a:rPr lang="en-US" dirty="0"/>
              <a:t>SLIDE 13.</a:t>
            </a:r>
          </a:p>
        </p:txBody>
      </p:sp>
      <p:pic>
        <p:nvPicPr>
          <p:cNvPr id="12" name="Picture 11" descr="A picture containing text, outdoor, grass, tree&#10;&#10;Description automatically generated">
            <a:extLst>
              <a:ext uri="{FF2B5EF4-FFF2-40B4-BE49-F238E27FC236}">
                <a16:creationId xmlns:a16="http://schemas.microsoft.com/office/drawing/2014/main" id="{9340AA0E-9114-4982-A0F6-D796076DF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135" y="0"/>
            <a:ext cx="9770098" cy="6839069"/>
          </a:xfrm>
          <a:prstGeom prst="rect">
            <a:avLst/>
          </a:prstGeom>
        </p:spPr>
      </p:pic>
    </p:spTree>
    <p:extLst>
      <p:ext uri="{BB962C8B-B14F-4D97-AF65-F5344CB8AC3E}">
        <p14:creationId xmlns:p14="http://schemas.microsoft.com/office/powerpoint/2010/main" val="223378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98625" y="1092101"/>
            <a:ext cx="5739107" cy="5632311"/>
          </a:xfrm>
          <a:prstGeom prst="rect">
            <a:avLst/>
          </a:prstGeom>
          <a:noFill/>
        </p:spPr>
        <p:txBody>
          <a:bodyPr wrap="square" rtlCol="0">
            <a:spAutoFit/>
          </a:bodyPr>
          <a:lstStyle/>
          <a:p>
            <a:r>
              <a:rPr lang="en-US" sz="2400" dirty="0"/>
              <a:t>This photo shows a synthetic “carcass,” consisting of a deer hide and an antler, seen just in front of the person.  Experimental treatments added raven decoys and audio playbacks of scavenging ravens (in a speaker hidden in the bush beneath the raven on the stick).  Nearby control treatments, which were observed simultaneously, had no decoys or playbacks—just the “carcass.”</a:t>
            </a:r>
          </a:p>
          <a:p>
            <a:endParaRPr lang="en-US" sz="2400" dirty="0"/>
          </a:p>
          <a:p>
            <a:r>
              <a:rPr lang="en-US" sz="2400" dirty="0"/>
              <a:t>Each experimental and control together was one replicate.</a:t>
            </a:r>
          </a:p>
          <a:p>
            <a:endParaRPr lang="en-US" sz="2400" dirty="0"/>
          </a:p>
          <a:p>
            <a:r>
              <a:rPr lang="en-US" sz="2400" dirty="0"/>
              <a:t>Investigators conducted 16 replicates across a large area.</a:t>
            </a:r>
          </a:p>
        </p:txBody>
      </p:sp>
      <p:pic>
        <p:nvPicPr>
          <p:cNvPr id="8" name="Picture 7" descr="A picture containing sky, outdoor, bird, grass&#10;&#10;Description automatically generated">
            <a:extLst>
              <a:ext uri="{FF2B5EF4-FFF2-40B4-BE49-F238E27FC236}">
                <a16:creationId xmlns:a16="http://schemas.microsoft.com/office/drawing/2014/main" id="{A0506D74-B2B2-413E-82A3-8FE889F6A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10300" cy="6858000"/>
          </a:xfrm>
          <a:prstGeom prst="rect">
            <a:avLst/>
          </a:prstGeom>
        </p:spPr>
      </p:pic>
      <p:sp>
        <p:nvSpPr>
          <p:cNvPr id="4" name="TextBox 3"/>
          <p:cNvSpPr txBox="1"/>
          <p:nvPr/>
        </p:nvSpPr>
        <p:spPr>
          <a:xfrm>
            <a:off x="7203189" y="285750"/>
            <a:ext cx="4558553" cy="646331"/>
          </a:xfrm>
          <a:prstGeom prst="rect">
            <a:avLst/>
          </a:prstGeom>
          <a:noFill/>
        </p:spPr>
        <p:txBody>
          <a:bodyPr wrap="square" rtlCol="0">
            <a:spAutoFit/>
          </a:bodyPr>
          <a:lstStyle/>
          <a:p>
            <a:r>
              <a:rPr lang="en-US" sz="3600" dirty="0"/>
              <a:t>Synthetic Carcasses</a:t>
            </a:r>
          </a:p>
        </p:txBody>
      </p:sp>
      <p:sp>
        <p:nvSpPr>
          <p:cNvPr id="5" name="TextBox 4"/>
          <p:cNvSpPr txBox="1"/>
          <p:nvPr/>
        </p:nvSpPr>
        <p:spPr>
          <a:xfrm>
            <a:off x="3437934" y="6365597"/>
            <a:ext cx="1779525" cy="338554"/>
          </a:xfrm>
          <a:prstGeom prst="rect">
            <a:avLst/>
          </a:prstGeom>
          <a:solidFill>
            <a:srgbClr val="FFFFFF">
              <a:alpha val="50196"/>
            </a:srgbClr>
          </a:solidFill>
        </p:spPr>
        <p:txBody>
          <a:bodyPr wrap="square" rtlCol="0">
            <a:spAutoFit/>
          </a:bodyPr>
          <a:lstStyle/>
          <a:p>
            <a:r>
              <a:rPr lang="en-US" sz="1600" dirty="0"/>
              <a:t>Photo Soren Orr</a:t>
            </a:r>
          </a:p>
        </p:txBody>
      </p:sp>
      <p:sp>
        <p:nvSpPr>
          <p:cNvPr id="6" name="TextBox 5"/>
          <p:cNvSpPr txBox="1"/>
          <p:nvPr/>
        </p:nvSpPr>
        <p:spPr>
          <a:xfrm>
            <a:off x="380999" y="0"/>
            <a:ext cx="1084943" cy="369332"/>
          </a:xfrm>
          <a:prstGeom prst="rect">
            <a:avLst/>
          </a:prstGeom>
          <a:noFill/>
        </p:spPr>
        <p:txBody>
          <a:bodyPr wrap="square" rtlCol="0">
            <a:spAutoFit/>
          </a:bodyPr>
          <a:lstStyle/>
          <a:p>
            <a:r>
              <a:rPr lang="en-US" dirty="0"/>
              <a:t>SLIDE 14.</a:t>
            </a:r>
          </a:p>
        </p:txBody>
      </p:sp>
    </p:spTree>
    <p:extLst>
      <p:ext uri="{BB962C8B-B14F-4D97-AF65-F5344CB8AC3E}">
        <p14:creationId xmlns:p14="http://schemas.microsoft.com/office/powerpoint/2010/main" val="237935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070" y="2204789"/>
            <a:ext cx="1801906" cy="2246769"/>
          </a:xfrm>
          <a:prstGeom prst="rect">
            <a:avLst/>
          </a:prstGeom>
          <a:noFill/>
        </p:spPr>
        <p:txBody>
          <a:bodyPr wrap="square" rtlCol="0">
            <a:spAutoFit/>
          </a:bodyPr>
          <a:lstStyle/>
          <a:p>
            <a:r>
              <a:rPr lang="en-US" sz="2800" dirty="0" err="1"/>
              <a:t>Summary:Raptors</a:t>
            </a:r>
            <a:r>
              <a:rPr lang="en-US" sz="2800" dirty="0"/>
              <a:t> use corvids to locate carrion.</a:t>
            </a:r>
          </a:p>
        </p:txBody>
      </p:sp>
      <p:sp>
        <p:nvSpPr>
          <p:cNvPr id="4" name="TextBox 3"/>
          <p:cNvSpPr txBox="1"/>
          <p:nvPr/>
        </p:nvSpPr>
        <p:spPr>
          <a:xfrm>
            <a:off x="889407" y="6408484"/>
            <a:ext cx="3186953" cy="376517"/>
          </a:xfrm>
          <a:prstGeom prst="rect">
            <a:avLst/>
          </a:prstGeom>
          <a:noFill/>
        </p:spPr>
        <p:txBody>
          <a:bodyPr wrap="square" rtlCol="0">
            <a:spAutoFit/>
          </a:bodyPr>
          <a:lstStyle/>
          <a:p>
            <a:r>
              <a:rPr lang="en-US" dirty="0">
                <a:solidFill>
                  <a:schemeClr val="bg1">
                    <a:lumMod val="50000"/>
                  </a:schemeClr>
                </a:solidFill>
              </a:rPr>
              <a:t>Photo Matt Orr</a:t>
            </a:r>
          </a:p>
        </p:txBody>
      </p:sp>
      <p:sp>
        <p:nvSpPr>
          <p:cNvPr id="2" name="TextBox 1"/>
          <p:cNvSpPr txBox="1"/>
          <p:nvPr/>
        </p:nvSpPr>
        <p:spPr>
          <a:xfrm>
            <a:off x="363070" y="261257"/>
            <a:ext cx="972244" cy="646331"/>
          </a:xfrm>
          <a:prstGeom prst="rect">
            <a:avLst/>
          </a:prstGeom>
          <a:noFill/>
        </p:spPr>
        <p:txBody>
          <a:bodyPr wrap="square" rtlCol="0">
            <a:spAutoFit/>
          </a:bodyPr>
          <a:lstStyle/>
          <a:p>
            <a:r>
              <a:rPr lang="en-US"/>
              <a:t>SLIDE 15</a:t>
            </a:r>
            <a:r>
              <a:rPr lang="en-US" dirty="0"/>
              <a:t>.</a:t>
            </a:r>
          </a:p>
        </p:txBody>
      </p:sp>
      <p:pic>
        <p:nvPicPr>
          <p:cNvPr id="9" name="Picture 8" descr="A picture containing grass, outdoor, hay, dry&#10;&#10;Description automatically generated">
            <a:extLst>
              <a:ext uri="{FF2B5EF4-FFF2-40B4-BE49-F238E27FC236}">
                <a16:creationId xmlns:a16="http://schemas.microsoft.com/office/drawing/2014/main" id="{647B128C-6155-43CB-9184-18AD110C6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975" y="546873"/>
            <a:ext cx="7620000" cy="5562600"/>
          </a:xfrm>
          <a:prstGeom prst="rect">
            <a:avLst/>
          </a:prstGeom>
        </p:spPr>
      </p:pic>
    </p:spTree>
    <p:extLst>
      <p:ext uri="{BB962C8B-B14F-4D97-AF65-F5344CB8AC3E}">
        <p14:creationId xmlns:p14="http://schemas.microsoft.com/office/powerpoint/2010/main" val="3325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information</a:t>
            </a:r>
          </a:p>
        </p:txBody>
      </p:sp>
      <p:sp>
        <p:nvSpPr>
          <p:cNvPr id="3" name="Content Placeholder 2"/>
          <p:cNvSpPr>
            <a:spLocks noGrp="1"/>
          </p:cNvSpPr>
          <p:nvPr>
            <p:ph idx="1"/>
          </p:nvPr>
        </p:nvSpPr>
        <p:spPr>
          <a:xfrm>
            <a:off x="838200" y="1690688"/>
            <a:ext cx="10842171" cy="1309461"/>
          </a:xfrm>
        </p:spPr>
        <p:txBody>
          <a:bodyPr>
            <a:normAutofit/>
          </a:bodyPr>
          <a:lstStyle/>
          <a:p>
            <a:r>
              <a:rPr lang="en-US" dirty="0"/>
              <a:t>An animal (including you!) acquires information both </a:t>
            </a:r>
            <a:r>
              <a:rPr lang="en-US" u="sng" dirty="0"/>
              <a:t>individually</a:t>
            </a:r>
            <a:r>
              <a:rPr lang="en-US" dirty="0"/>
              <a:t>, through direct trial and error, and </a:t>
            </a:r>
            <a:r>
              <a:rPr lang="en-US" u="sng" dirty="0"/>
              <a:t>socially</a:t>
            </a:r>
            <a:r>
              <a:rPr lang="en-US" dirty="0"/>
              <a:t>, by observing other individuals.</a:t>
            </a:r>
          </a:p>
          <a:p>
            <a:endParaRPr lang="en-US" dirty="0"/>
          </a:p>
          <a:p>
            <a:endParaRPr lang="en-US" dirty="0"/>
          </a:p>
        </p:txBody>
      </p:sp>
      <p:sp>
        <p:nvSpPr>
          <p:cNvPr id="5" name="TextBox 4"/>
          <p:cNvSpPr txBox="1"/>
          <p:nvPr/>
        </p:nvSpPr>
        <p:spPr>
          <a:xfrm>
            <a:off x="838200" y="3057525"/>
            <a:ext cx="1007918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A </a:t>
            </a:r>
            <a:r>
              <a:rPr lang="en-US" sz="2800" u="sng" dirty="0"/>
              <a:t>cue</a:t>
            </a:r>
            <a:r>
              <a:rPr lang="en-US" sz="2800" dirty="0"/>
              <a:t> is any </a:t>
            </a:r>
            <a:r>
              <a:rPr lang="en-US" sz="2800" dirty="0" err="1"/>
              <a:t>behaviour</a:t>
            </a:r>
            <a:r>
              <a:rPr lang="en-US" sz="2800" dirty="0"/>
              <a:t> that inadvertently provides social information during performance of an activity.</a:t>
            </a:r>
          </a:p>
        </p:txBody>
      </p:sp>
      <p:sp>
        <p:nvSpPr>
          <p:cNvPr id="6" name="TextBox 5"/>
          <p:cNvSpPr txBox="1"/>
          <p:nvPr/>
        </p:nvSpPr>
        <p:spPr>
          <a:xfrm>
            <a:off x="1195821" y="4325712"/>
            <a:ext cx="10765269" cy="1938992"/>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For example, safari groups in Africa forming a cluster around an interesting wildlife sighting inadvertently provide a cue to distant groups that something interesting is happening.</a:t>
            </a:r>
          </a:p>
          <a:p>
            <a:endParaRPr lang="en-US" sz="2400" dirty="0"/>
          </a:p>
          <a:p>
            <a:pPr marL="285750" indent="-285750">
              <a:buFont typeface="Wingdings" panose="05000000000000000000" pitchFamily="2" charset="2"/>
              <a:buChar char="ü"/>
            </a:pPr>
            <a:r>
              <a:rPr lang="en-US" sz="2400" dirty="0"/>
              <a:t>Fishing boats may also use one another or seabirds as cues for where the action is.</a:t>
            </a:r>
          </a:p>
        </p:txBody>
      </p:sp>
      <p:sp>
        <p:nvSpPr>
          <p:cNvPr id="7" name="TextBox 6"/>
          <p:cNvSpPr txBox="1"/>
          <p:nvPr/>
        </p:nvSpPr>
        <p:spPr>
          <a:xfrm>
            <a:off x="447676" y="185057"/>
            <a:ext cx="1163410" cy="369332"/>
          </a:xfrm>
          <a:prstGeom prst="rect">
            <a:avLst/>
          </a:prstGeom>
          <a:noFill/>
        </p:spPr>
        <p:txBody>
          <a:bodyPr wrap="square" rtlCol="0">
            <a:spAutoFit/>
          </a:bodyPr>
          <a:lstStyle/>
          <a:p>
            <a:r>
              <a:rPr lang="en-US" dirty="0"/>
              <a:t>SLIDE 16.</a:t>
            </a:r>
          </a:p>
        </p:txBody>
      </p:sp>
    </p:spTree>
    <p:extLst>
      <p:ext uri="{BB962C8B-B14F-4D97-AF65-F5344CB8AC3E}">
        <p14:creationId xmlns:p14="http://schemas.microsoft.com/office/powerpoint/2010/main" val="96622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880132"/>
            <a:ext cx="10515600" cy="1325563"/>
          </a:xfrm>
        </p:spPr>
        <p:txBody>
          <a:bodyPr/>
          <a:lstStyle/>
          <a:p>
            <a:r>
              <a:rPr lang="en-US" dirty="0"/>
              <a:t>If you are using the </a:t>
            </a:r>
            <a:r>
              <a:rPr lang="en-US" dirty="0" err="1"/>
              <a:t>Powerpoint</a:t>
            </a:r>
            <a:r>
              <a:rPr lang="en-US" dirty="0"/>
              <a:t> version of this presentation…</a:t>
            </a:r>
          </a:p>
        </p:txBody>
      </p:sp>
      <p:sp>
        <p:nvSpPr>
          <p:cNvPr id="3" name="Content Placeholder 2"/>
          <p:cNvSpPr>
            <a:spLocks noGrp="1"/>
          </p:cNvSpPr>
          <p:nvPr>
            <p:ph idx="1"/>
          </p:nvPr>
        </p:nvSpPr>
        <p:spPr>
          <a:xfrm>
            <a:off x="869731" y="2797790"/>
            <a:ext cx="10826400" cy="3894179"/>
          </a:xfrm>
        </p:spPr>
        <p:txBody>
          <a:bodyPr/>
          <a:lstStyle/>
          <a:p>
            <a:r>
              <a:rPr lang="en-US" dirty="0"/>
              <a:t>There are notes associated with each slide at the bottom of each slide.</a:t>
            </a:r>
          </a:p>
          <a:p>
            <a:r>
              <a:rPr lang="en-US" dirty="0"/>
              <a:t>You can open and close the notes at the bottom of a slide by hitting “ctrl-shift-h.” </a:t>
            </a:r>
          </a:p>
          <a:p>
            <a:r>
              <a:rPr lang="en-US" dirty="0"/>
              <a:t>You can change the size of the notes panel by clicking on the dividing line between the notes and the slide and dragging it up or down.</a:t>
            </a:r>
          </a:p>
          <a:p>
            <a:r>
              <a:rPr lang="en-US" dirty="0"/>
              <a:t>When the notes are longer than the size of the panel, you can read down by dragging the scroll bar.</a:t>
            </a:r>
          </a:p>
        </p:txBody>
      </p:sp>
      <p:sp>
        <p:nvSpPr>
          <p:cNvPr id="5" name="TextBox 4">
            <a:extLst>
              <a:ext uri="{FF2B5EF4-FFF2-40B4-BE49-F238E27FC236}">
                <a16:creationId xmlns:a16="http://schemas.microsoft.com/office/drawing/2014/main" id="{2CE6F630-CC39-4467-80AA-7B87FF050921}"/>
              </a:ext>
            </a:extLst>
          </p:cNvPr>
          <p:cNvSpPr txBox="1"/>
          <p:nvPr/>
        </p:nvSpPr>
        <p:spPr>
          <a:xfrm>
            <a:off x="641445" y="245660"/>
            <a:ext cx="1116410" cy="369332"/>
          </a:xfrm>
          <a:prstGeom prst="rect">
            <a:avLst/>
          </a:prstGeom>
          <a:noFill/>
          <a:ln>
            <a:solidFill>
              <a:srgbClr val="FF0000"/>
            </a:solidFill>
          </a:ln>
        </p:spPr>
        <p:txBody>
          <a:bodyPr wrap="square" rtlCol="0">
            <a:spAutoFit/>
          </a:bodyPr>
          <a:lstStyle/>
          <a:p>
            <a:r>
              <a:rPr lang="en-US" dirty="0"/>
              <a:t>SLIDE 1b</a:t>
            </a:r>
          </a:p>
        </p:txBody>
      </p:sp>
    </p:spTree>
    <p:extLst>
      <p:ext uri="{BB962C8B-B14F-4D97-AF65-F5344CB8AC3E}">
        <p14:creationId xmlns:p14="http://schemas.microsoft.com/office/powerpoint/2010/main" val="173313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10515600" cy="4914220"/>
          </a:xfrm>
        </p:spPr>
        <p:txBody>
          <a:bodyPr>
            <a:normAutofit fontScale="92500" lnSpcReduction="10000"/>
          </a:bodyPr>
          <a:lstStyle/>
          <a:p>
            <a:r>
              <a:rPr lang="en-US" dirty="0"/>
              <a:t>In contrast to a cue, a </a:t>
            </a:r>
            <a:r>
              <a:rPr lang="en-US" u="sng" dirty="0"/>
              <a:t>signal</a:t>
            </a:r>
            <a:r>
              <a:rPr lang="en-US" dirty="0"/>
              <a:t> </a:t>
            </a:r>
            <a:r>
              <a:rPr lang="en-US" i="1" dirty="0"/>
              <a:t>intentionally</a:t>
            </a:r>
            <a:r>
              <a:rPr lang="en-US" dirty="0"/>
              <a:t> conveys information. </a:t>
            </a:r>
          </a:p>
          <a:p>
            <a:endParaRPr lang="en-US" dirty="0"/>
          </a:p>
          <a:p>
            <a:pPr lvl="1">
              <a:buFont typeface="Wingdings" panose="05000000000000000000" pitchFamily="2" charset="2"/>
              <a:buChar char="ü"/>
            </a:pPr>
            <a:r>
              <a:rPr lang="en-US" dirty="0"/>
              <a:t>For example, one safari vehicle (or boat captain) may transmit a radio signal to another to come and check out a wildlife sighting (or catch opportunity).</a:t>
            </a:r>
          </a:p>
          <a:p>
            <a:endParaRPr lang="en-US" dirty="0"/>
          </a:p>
          <a:p>
            <a:r>
              <a:rPr lang="en-US" dirty="0"/>
              <a:t>Signals are likely to occur only if they benefit both receiver and sender. </a:t>
            </a:r>
          </a:p>
          <a:p>
            <a:endParaRPr lang="en-US" dirty="0"/>
          </a:p>
          <a:p>
            <a:pPr lvl="1">
              <a:buFont typeface="Wingdings" panose="05000000000000000000" pitchFamily="2" charset="2"/>
              <a:buChar char="ü"/>
            </a:pPr>
            <a:r>
              <a:rPr lang="en-US" dirty="0"/>
              <a:t>For example, safari vehicles from the same company may be more likely to signal one another than vehicles from different companies.  What about boat captains?</a:t>
            </a:r>
          </a:p>
          <a:p>
            <a:pPr lvl="1"/>
            <a:endParaRPr lang="en-US" dirty="0"/>
          </a:p>
          <a:p>
            <a:r>
              <a:rPr lang="en-US" dirty="0"/>
              <a:t>Both raptors and corvids benefit when raptors use information from corvids to find carcasses, so it is appropriate to ask whether corvids send a </a:t>
            </a:r>
            <a:r>
              <a:rPr lang="en-US" u="sng" dirty="0"/>
              <a:t>cue</a:t>
            </a:r>
            <a:r>
              <a:rPr lang="en-US" dirty="0"/>
              <a:t> or a </a:t>
            </a:r>
            <a:r>
              <a:rPr lang="en-US" u="sng" dirty="0"/>
              <a:t>signal</a:t>
            </a:r>
            <a:r>
              <a:rPr lang="en-US" dirty="0"/>
              <a:t> about the location of carrion.</a:t>
            </a:r>
          </a:p>
          <a:p>
            <a:endParaRPr lang="en-US" dirty="0"/>
          </a:p>
        </p:txBody>
      </p:sp>
      <p:sp>
        <p:nvSpPr>
          <p:cNvPr id="4" name="TextBox 3"/>
          <p:cNvSpPr txBox="1"/>
          <p:nvPr/>
        </p:nvSpPr>
        <p:spPr>
          <a:xfrm>
            <a:off x="598714" y="217714"/>
            <a:ext cx="1796143" cy="369332"/>
          </a:xfrm>
          <a:prstGeom prst="rect">
            <a:avLst/>
          </a:prstGeom>
          <a:noFill/>
        </p:spPr>
        <p:txBody>
          <a:bodyPr wrap="square" rtlCol="0">
            <a:spAutoFit/>
          </a:bodyPr>
          <a:lstStyle/>
          <a:p>
            <a:r>
              <a:rPr lang="en-US" dirty="0"/>
              <a:t>SLIDE 17.</a:t>
            </a:r>
          </a:p>
        </p:txBody>
      </p:sp>
    </p:spTree>
    <p:extLst>
      <p:ext uri="{BB962C8B-B14F-4D97-AF65-F5344CB8AC3E}">
        <p14:creationId xmlns:p14="http://schemas.microsoft.com/office/powerpoint/2010/main" val="235421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087" y="1052738"/>
            <a:ext cx="8708571" cy="5238879"/>
          </a:xfrm>
        </p:spPr>
        <p:txBody>
          <a:bodyPr>
            <a:normAutofit/>
          </a:bodyPr>
          <a:lstStyle/>
          <a:p>
            <a:pPr marL="0" indent="0">
              <a:buNone/>
            </a:pPr>
            <a:r>
              <a:rPr lang="en-US" dirty="0"/>
              <a:t>To test whether corvids may </a:t>
            </a:r>
            <a:r>
              <a:rPr lang="en-US" i="1" dirty="0"/>
              <a:t>signal</a:t>
            </a:r>
            <a:r>
              <a:rPr lang="en-US" dirty="0"/>
              <a:t> the presence of carrion, scientists set out carcasses so that corvids would benefit from raptors at some carcasses but not at others.</a:t>
            </a:r>
          </a:p>
          <a:p>
            <a:pPr marL="0" indent="0">
              <a:buNone/>
            </a:pPr>
            <a:endParaRPr lang="en-US" dirty="0"/>
          </a:p>
          <a:p>
            <a:pPr marL="0" indent="0">
              <a:buNone/>
            </a:pPr>
            <a:r>
              <a:rPr lang="en-US" dirty="0"/>
              <a:t>How did they do that?  You already know: Some carcasses were pre-opened with a hatchet, whereas others remained entirely covered by deer hide.</a:t>
            </a:r>
          </a:p>
          <a:p>
            <a:pPr marL="0" indent="0">
              <a:buNone/>
            </a:pPr>
            <a:endParaRPr lang="en-US" dirty="0"/>
          </a:p>
          <a:p>
            <a:pPr marL="0" indent="0">
              <a:buNone/>
            </a:pPr>
            <a:r>
              <a:rPr lang="en-US" dirty="0"/>
              <a:t>At which type of carcass do you think corvids would be more motivated to intentionally signal the location of the carcass to raptors?</a:t>
            </a:r>
          </a:p>
        </p:txBody>
      </p:sp>
      <p:pic>
        <p:nvPicPr>
          <p:cNvPr id="5" name="Content Placeholder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318170" y="3349251"/>
            <a:ext cx="2710543" cy="3328606"/>
          </a:xfrm>
          <a:prstGeom prst="rect">
            <a:avLst/>
          </a:prstGeom>
        </p:spPr>
      </p:pic>
      <p:sp>
        <p:nvSpPr>
          <p:cNvPr id="6" name="TextBox 5"/>
          <p:cNvSpPr txBox="1"/>
          <p:nvPr/>
        </p:nvSpPr>
        <p:spPr>
          <a:xfrm>
            <a:off x="468086" y="185057"/>
            <a:ext cx="1244599" cy="369332"/>
          </a:xfrm>
          <a:prstGeom prst="rect">
            <a:avLst/>
          </a:prstGeom>
          <a:noFill/>
        </p:spPr>
        <p:txBody>
          <a:bodyPr wrap="square" rtlCol="0">
            <a:spAutoFit/>
          </a:bodyPr>
          <a:lstStyle/>
          <a:p>
            <a:r>
              <a:rPr lang="en-US" dirty="0"/>
              <a:t>SLIDE 18.</a:t>
            </a:r>
          </a:p>
        </p:txBody>
      </p:sp>
    </p:spTree>
    <p:extLst>
      <p:ext uri="{BB962C8B-B14F-4D97-AF65-F5344CB8AC3E}">
        <p14:creationId xmlns:p14="http://schemas.microsoft.com/office/powerpoint/2010/main" val="3949537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3785"/>
            <a:ext cx="5991225" cy="4800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1225" y="408213"/>
            <a:ext cx="5991225" cy="4800600"/>
          </a:xfrm>
          <a:prstGeom prst="rect">
            <a:avLst/>
          </a:prstGeom>
        </p:spPr>
      </p:pic>
      <p:sp>
        <p:nvSpPr>
          <p:cNvPr id="8" name="TextBox 7"/>
          <p:cNvSpPr txBox="1"/>
          <p:nvPr/>
        </p:nvSpPr>
        <p:spPr>
          <a:xfrm>
            <a:off x="586468" y="5263241"/>
            <a:ext cx="10809514" cy="1200329"/>
          </a:xfrm>
          <a:prstGeom prst="rect">
            <a:avLst/>
          </a:prstGeom>
          <a:noFill/>
        </p:spPr>
        <p:txBody>
          <a:bodyPr wrap="square" rtlCol="0">
            <a:spAutoFit/>
          </a:bodyPr>
          <a:lstStyle/>
          <a:p>
            <a:r>
              <a:rPr lang="en-US" sz="2400" dirty="0"/>
              <a:t>Box and whisker plots show the time lag (Y axis) from when ravens first appeared at a carcass to when raptors first appeared at a carcass in Oregon (left) and Washington (right).  “closed” = intact carcasses and “open” = pre-opened carcasses.  </a:t>
            </a:r>
          </a:p>
        </p:txBody>
      </p:sp>
      <p:sp>
        <p:nvSpPr>
          <p:cNvPr id="9" name="TextBox 8"/>
          <p:cNvSpPr txBox="1"/>
          <p:nvPr/>
        </p:nvSpPr>
        <p:spPr>
          <a:xfrm>
            <a:off x="370113" y="141514"/>
            <a:ext cx="1589315" cy="369332"/>
          </a:xfrm>
          <a:prstGeom prst="rect">
            <a:avLst/>
          </a:prstGeom>
          <a:noFill/>
        </p:spPr>
        <p:txBody>
          <a:bodyPr wrap="square" rtlCol="0">
            <a:spAutoFit/>
          </a:bodyPr>
          <a:lstStyle/>
          <a:p>
            <a:r>
              <a:rPr lang="en-US" dirty="0"/>
              <a:t>SLIDE 19.</a:t>
            </a:r>
          </a:p>
        </p:txBody>
      </p:sp>
    </p:spTree>
    <p:extLst>
      <p:ext uri="{BB962C8B-B14F-4D97-AF65-F5344CB8AC3E}">
        <p14:creationId xmlns:p14="http://schemas.microsoft.com/office/powerpoint/2010/main" val="228221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14" y="161362"/>
            <a:ext cx="1041400" cy="369332"/>
          </a:xfrm>
          <a:prstGeom prst="rect">
            <a:avLst/>
          </a:prstGeom>
          <a:noFill/>
        </p:spPr>
        <p:txBody>
          <a:bodyPr wrap="square" rtlCol="0">
            <a:spAutoFit/>
          </a:bodyPr>
          <a:lstStyle/>
          <a:p>
            <a:r>
              <a:rPr lang="en-US" dirty="0"/>
              <a:t>SLIDE 20.</a:t>
            </a:r>
          </a:p>
        </p:txBody>
      </p:sp>
      <p:sp>
        <p:nvSpPr>
          <p:cNvPr id="3" name="TextBox 2">
            <a:extLst>
              <a:ext uri="{FF2B5EF4-FFF2-40B4-BE49-F238E27FC236}">
                <a16:creationId xmlns:a16="http://schemas.microsoft.com/office/drawing/2014/main" id="{B5C2A4A0-1815-4C54-86A5-0CABBCA723BE}"/>
              </a:ext>
            </a:extLst>
          </p:cNvPr>
          <p:cNvSpPr txBox="1"/>
          <p:nvPr/>
        </p:nvSpPr>
        <p:spPr>
          <a:xfrm>
            <a:off x="8146473" y="5514109"/>
            <a:ext cx="2424500" cy="369332"/>
          </a:xfrm>
          <a:prstGeom prst="rect">
            <a:avLst/>
          </a:prstGeom>
          <a:noFill/>
        </p:spPr>
        <p:txBody>
          <a:bodyPr wrap="square" rtlCol="0">
            <a:spAutoFit/>
          </a:bodyPr>
          <a:lstStyle/>
          <a:p>
            <a:r>
              <a:rPr lang="en-US" dirty="0"/>
              <a:t>Photo – Jon Nelson</a:t>
            </a:r>
          </a:p>
        </p:txBody>
      </p:sp>
      <p:pic>
        <p:nvPicPr>
          <p:cNvPr id="6" name="Picture 5">
            <a:extLst>
              <a:ext uri="{FF2B5EF4-FFF2-40B4-BE49-F238E27FC236}">
                <a16:creationId xmlns:a16="http://schemas.microsoft.com/office/drawing/2014/main" id="{0E45FE87-0C38-4B5D-AAED-1804D18E0CEC}"/>
              </a:ext>
            </a:extLst>
          </p:cNvPr>
          <p:cNvPicPr>
            <a:picLocks noChangeAspect="1"/>
          </p:cNvPicPr>
          <p:nvPr/>
        </p:nvPicPr>
        <p:blipFill>
          <a:blip r:embed="rId3"/>
          <a:stretch>
            <a:fillRect/>
          </a:stretch>
        </p:blipFill>
        <p:spPr>
          <a:xfrm>
            <a:off x="1445673" y="1616580"/>
            <a:ext cx="8571218" cy="3332060"/>
          </a:xfrm>
          <a:prstGeom prst="rect">
            <a:avLst/>
          </a:prstGeom>
        </p:spPr>
      </p:pic>
    </p:spTree>
    <p:extLst>
      <p:ext uri="{BB962C8B-B14F-4D97-AF65-F5344CB8AC3E}">
        <p14:creationId xmlns:p14="http://schemas.microsoft.com/office/powerpoint/2010/main" val="281010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1616925"/>
              </p:ext>
            </p:extLst>
          </p:nvPr>
        </p:nvGraphicFramePr>
        <p:xfrm>
          <a:off x="3161145" y="1662546"/>
          <a:ext cx="4708236" cy="4257963"/>
        </p:xfrm>
        <a:graphic>
          <a:graphicData uri="http://schemas.openxmlformats.org/drawingml/2006/table">
            <a:tbl>
              <a:tblPr firstRow="1" bandRow="1">
                <a:tableStyleId>{5C22544A-7EE6-4342-B048-85BDC9FD1C3A}</a:tableStyleId>
              </a:tblPr>
              <a:tblGrid>
                <a:gridCol w="1840493">
                  <a:extLst>
                    <a:ext uri="{9D8B030D-6E8A-4147-A177-3AD203B41FA5}">
                      <a16:colId xmlns:a16="http://schemas.microsoft.com/office/drawing/2014/main" val="20000"/>
                    </a:ext>
                  </a:extLst>
                </a:gridCol>
                <a:gridCol w="1298331">
                  <a:extLst>
                    <a:ext uri="{9D8B030D-6E8A-4147-A177-3AD203B41FA5}">
                      <a16:colId xmlns:a16="http://schemas.microsoft.com/office/drawing/2014/main" val="20001"/>
                    </a:ext>
                  </a:extLst>
                </a:gridCol>
                <a:gridCol w="1569412">
                  <a:extLst>
                    <a:ext uri="{9D8B030D-6E8A-4147-A177-3AD203B41FA5}">
                      <a16:colId xmlns:a16="http://schemas.microsoft.com/office/drawing/2014/main" val="20002"/>
                    </a:ext>
                  </a:extLst>
                </a:gridCol>
              </a:tblGrid>
              <a:tr h="1262970">
                <a:tc>
                  <a:txBody>
                    <a:bodyPr/>
                    <a:lstStyle/>
                    <a:p>
                      <a:endParaRPr lang="en-US" sz="2100" dirty="0"/>
                    </a:p>
                  </a:txBody>
                  <a:tcPr marL="68580" marR="68580" marT="34290" marB="34290"/>
                </a:tc>
                <a:tc>
                  <a:txBody>
                    <a:bodyPr/>
                    <a:lstStyle/>
                    <a:p>
                      <a:endParaRPr lang="en-US" sz="2100" dirty="0">
                        <a:effectLst>
                          <a:outerShdw blurRad="38100" dist="38100" dir="2700000" algn="tl">
                            <a:srgbClr val="000000">
                              <a:alpha val="43137"/>
                            </a:srgbClr>
                          </a:outerShdw>
                        </a:effectLst>
                      </a:endParaRPr>
                    </a:p>
                    <a:p>
                      <a:r>
                        <a:rPr lang="en-US" sz="2100" dirty="0">
                          <a:effectLst>
                            <a:outerShdw blurRad="38100" dist="38100" dir="2700000" algn="tl">
                              <a:srgbClr val="000000">
                                <a:alpha val="43137"/>
                              </a:srgbClr>
                            </a:outerShdw>
                          </a:effectLst>
                        </a:rPr>
                        <a:t>Guided</a:t>
                      </a:r>
                      <a:r>
                        <a:rPr lang="en-US" sz="2100" baseline="0" dirty="0">
                          <a:effectLst>
                            <a:outerShdw blurRad="38100" dist="38100" dir="2700000" algn="tl">
                              <a:srgbClr val="000000">
                                <a:alpha val="43137"/>
                              </a:srgbClr>
                            </a:outerShdw>
                          </a:effectLst>
                        </a:rPr>
                        <a:t> by…</a:t>
                      </a:r>
                      <a:endParaRPr lang="en-US" sz="2100" dirty="0">
                        <a:effectLst>
                          <a:outerShdw blurRad="38100" dist="38100" dir="2700000" algn="tl">
                            <a:srgbClr val="000000">
                              <a:alpha val="43137"/>
                            </a:srgbClr>
                          </a:outerShdw>
                        </a:effectLst>
                      </a:endParaRPr>
                    </a:p>
                  </a:txBody>
                  <a:tcPr marL="68580" marR="68580" marT="34290" marB="34290"/>
                </a:tc>
                <a:tc>
                  <a:txBody>
                    <a:bodyPr/>
                    <a:lstStyle/>
                    <a:p>
                      <a:endParaRPr lang="en-US" sz="2100" dirty="0">
                        <a:effectLst>
                          <a:outerShdw blurRad="38100" dist="38100" dir="2700000" algn="tl">
                            <a:srgbClr val="000000">
                              <a:alpha val="43137"/>
                            </a:srgbClr>
                          </a:outerShdw>
                        </a:effectLst>
                      </a:endParaRPr>
                    </a:p>
                    <a:p>
                      <a:r>
                        <a:rPr lang="en-US" sz="2100" dirty="0">
                          <a:effectLst>
                            <a:outerShdw blurRad="38100" dist="38100" dir="2700000" algn="tl">
                              <a:srgbClr val="000000">
                                <a:alpha val="43137"/>
                              </a:srgbClr>
                            </a:outerShdw>
                          </a:effectLst>
                        </a:rPr>
                        <a:t>Not Guided </a:t>
                      </a:r>
                    </a:p>
                  </a:txBody>
                  <a:tcPr marL="68580" marR="68580" marT="34290" marB="34290"/>
                </a:tc>
                <a:extLst>
                  <a:ext uri="{0D108BD9-81ED-4DB2-BD59-A6C34878D82A}">
                    <a16:rowId xmlns:a16="http://schemas.microsoft.com/office/drawing/2014/main" val="10000"/>
                  </a:ext>
                </a:extLst>
              </a:tr>
              <a:tr h="867708">
                <a:tc>
                  <a:txBody>
                    <a:bodyPr/>
                    <a:lstStyle/>
                    <a:p>
                      <a:endParaRPr lang="en-US" sz="2100" dirty="0">
                        <a:effectLst>
                          <a:outerShdw blurRad="38100" dist="38100" dir="2700000" algn="tl">
                            <a:srgbClr val="000000">
                              <a:alpha val="43137"/>
                            </a:srgbClr>
                          </a:outerShdw>
                        </a:effectLst>
                      </a:endParaRPr>
                    </a:p>
                    <a:p>
                      <a:r>
                        <a:rPr lang="en-US" sz="2100" dirty="0">
                          <a:effectLst>
                            <a:outerShdw blurRad="38100" dist="38100" dir="2700000" algn="tl">
                              <a:srgbClr val="000000">
                                <a:alpha val="43137"/>
                              </a:srgbClr>
                            </a:outerShdw>
                          </a:effectLst>
                        </a:rPr>
                        <a:t>Vultures</a:t>
                      </a:r>
                    </a:p>
                  </a:txBody>
                  <a:tcPr marL="68580" marR="68580" marT="34290" marB="34290"/>
                </a:tc>
                <a:tc>
                  <a:txBody>
                    <a:bodyPr/>
                    <a:lstStyle/>
                    <a:p>
                      <a:pPr algn="ctr"/>
                      <a:endParaRPr lang="en-US" sz="2100" dirty="0">
                        <a:effectLst>
                          <a:outerShdw blurRad="38100" dist="38100" dir="2700000" algn="tl">
                            <a:srgbClr val="000000">
                              <a:alpha val="43137"/>
                            </a:srgbClr>
                          </a:outerShdw>
                        </a:effectLst>
                      </a:endParaRPr>
                    </a:p>
                    <a:p>
                      <a:pPr algn="ctr"/>
                      <a:r>
                        <a:rPr lang="en-US" sz="2100" dirty="0">
                          <a:effectLst>
                            <a:outerShdw blurRad="38100" dist="38100" dir="2700000" algn="tl">
                              <a:srgbClr val="000000">
                                <a:alpha val="43137"/>
                              </a:srgbClr>
                            </a:outerShdw>
                          </a:effectLst>
                        </a:rPr>
                        <a:t>2</a:t>
                      </a:r>
                    </a:p>
                  </a:txBody>
                  <a:tcPr marL="68580" marR="68580" marT="34290" marB="34290"/>
                </a:tc>
                <a:tc rowSpan="3">
                  <a:txBody>
                    <a:bodyPr/>
                    <a:lstStyle/>
                    <a:p>
                      <a:pPr algn="ctr"/>
                      <a:endParaRPr lang="en-US" sz="2100" dirty="0">
                        <a:effectLst>
                          <a:outerShdw blurRad="38100" dist="38100" dir="2700000" algn="tl">
                            <a:srgbClr val="000000">
                              <a:alpha val="43137"/>
                            </a:srgbClr>
                          </a:outerShdw>
                        </a:effectLst>
                      </a:endParaRPr>
                    </a:p>
                    <a:p>
                      <a:pPr algn="ctr"/>
                      <a:endParaRPr lang="en-US" sz="2100" dirty="0">
                        <a:effectLst>
                          <a:outerShdw blurRad="38100" dist="38100" dir="2700000" algn="tl">
                            <a:srgbClr val="000000">
                              <a:alpha val="43137"/>
                            </a:srgbClr>
                          </a:outerShdw>
                        </a:effectLst>
                      </a:endParaRPr>
                    </a:p>
                    <a:p>
                      <a:pPr algn="ctr"/>
                      <a:endParaRPr lang="en-US" sz="2100" dirty="0">
                        <a:effectLst>
                          <a:outerShdw blurRad="38100" dist="38100" dir="2700000" algn="tl">
                            <a:srgbClr val="000000">
                              <a:alpha val="43137"/>
                            </a:srgbClr>
                          </a:outerShdw>
                        </a:effectLst>
                      </a:endParaRPr>
                    </a:p>
                    <a:p>
                      <a:pPr algn="ctr"/>
                      <a:r>
                        <a:rPr lang="en-US" sz="2100" dirty="0">
                          <a:effectLst>
                            <a:outerShdw blurRad="38100" dist="38100" dir="2700000" algn="tl">
                              <a:srgbClr val="000000">
                                <a:alpha val="43137"/>
                              </a:srgbClr>
                            </a:outerShdw>
                          </a:effectLst>
                        </a:rPr>
                        <a:t>7</a:t>
                      </a:r>
                    </a:p>
                  </a:txBody>
                  <a:tcPr marL="68580" marR="68580" marT="34290" marB="34290"/>
                </a:tc>
                <a:extLst>
                  <a:ext uri="{0D108BD9-81ED-4DB2-BD59-A6C34878D82A}">
                    <a16:rowId xmlns:a16="http://schemas.microsoft.com/office/drawing/2014/main" val="10001"/>
                  </a:ext>
                </a:extLst>
              </a:tr>
              <a:tr h="867708">
                <a:tc>
                  <a:txBody>
                    <a:bodyPr/>
                    <a:lstStyle/>
                    <a:p>
                      <a:endParaRPr lang="en-US" sz="2100" dirty="0">
                        <a:effectLst>
                          <a:outerShdw blurRad="38100" dist="38100" dir="2700000" algn="tl">
                            <a:srgbClr val="000000">
                              <a:alpha val="43137"/>
                            </a:srgbClr>
                          </a:outerShdw>
                        </a:effectLst>
                      </a:endParaRPr>
                    </a:p>
                    <a:p>
                      <a:r>
                        <a:rPr lang="en-US" sz="2100" dirty="0">
                          <a:effectLst>
                            <a:outerShdw blurRad="38100" dist="38100" dir="2700000" algn="tl">
                              <a:srgbClr val="000000">
                                <a:alpha val="43137"/>
                              </a:srgbClr>
                            </a:outerShdw>
                          </a:effectLst>
                        </a:rPr>
                        <a:t>Hyenas</a:t>
                      </a:r>
                    </a:p>
                  </a:txBody>
                  <a:tcPr marL="68580" marR="68580" marT="34290" marB="34290"/>
                </a:tc>
                <a:tc>
                  <a:txBody>
                    <a:bodyPr/>
                    <a:lstStyle/>
                    <a:p>
                      <a:pPr algn="ctr"/>
                      <a:endParaRPr lang="en-US" sz="2100" dirty="0">
                        <a:effectLst>
                          <a:outerShdw blurRad="38100" dist="38100" dir="2700000" algn="tl">
                            <a:srgbClr val="000000">
                              <a:alpha val="43137"/>
                            </a:srgbClr>
                          </a:outerShdw>
                        </a:effectLst>
                      </a:endParaRPr>
                    </a:p>
                    <a:p>
                      <a:pPr algn="ctr"/>
                      <a:r>
                        <a:rPr lang="en-US" sz="2100" dirty="0">
                          <a:effectLst>
                            <a:outerShdw blurRad="38100" dist="38100" dir="2700000" algn="tl">
                              <a:srgbClr val="000000">
                                <a:alpha val="43137"/>
                              </a:srgbClr>
                            </a:outerShdw>
                          </a:effectLst>
                        </a:rPr>
                        <a:t>1</a:t>
                      </a:r>
                    </a:p>
                  </a:txBody>
                  <a:tcPr marL="68580" marR="68580" marT="34290" marB="34290"/>
                </a:tc>
                <a:tc vMerge="1">
                  <a:txBody>
                    <a:bodyPr/>
                    <a:lstStyle/>
                    <a:p>
                      <a:endParaRPr lang="en-US" dirty="0"/>
                    </a:p>
                  </a:txBody>
                  <a:tcPr/>
                </a:tc>
                <a:extLst>
                  <a:ext uri="{0D108BD9-81ED-4DB2-BD59-A6C34878D82A}">
                    <a16:rowId xmlns:a16="http://schemas.microsoft.com/office/drawing/2014/main" val="10002"/>
                  </a:ext>
                </a:extLst>
              </a:tr>
              <a:tr h="1259577">
                <a:tc>
                  <a:txBody>
                    <a:bodyPr/>
                    <a:lstStyle/>
                    <a:p>
                      <a:endParaRPr lang="en-US" sz="2100" dirty="0">
                        <a:effectLst>
                          <a:outerShdw blurRad="38100" dist="38100" dir="2700000" algn="tl">
                            <a:srgbClr val="000000">
                              <a:alpha val="43137"/>
                            </a:srgbClr>
                          </a:outerShdw>
                        </a:effectLst>
                      </a:endParaRPr>
                    </a:p>
                    <a:p>
                      <a:r>
                        <a:rPr lang="en-US" sz="2100" dirty="0">
                          <a:effectLst>
                            <a:outerShdw blurRad="38100" dist="38100" dir="2700000" algn="tl">
                              <a:srgbClr val="000000">
                                <a:alpha val="43137"/>
                              </a:srgbClr>
                            </a:outerShdw>
                          </a:effectLst>
                        </a:rPr>
                        <a:t>Leopard (kill sounds)</a:t>
                      </a:r>
                    </a:p>
                  </a:txBody>
                  <a:tcPr marL="68580" marR="68580" marT="34290" marB="34290"/>
                </a:tc>
                <a:tc>
                  <a:txBody>
                    <a:bodyPr/>
                    <a:lstStyle/>
                    <a:p>
                      <a:pPr algn="ctr"/>
                      <a:endParaRPr lang="en-US" sz="2100" dirty="0">
                        <a:effectLst>
                          <a:outerShdw blurRad="38100" dist="38100" dir="2700000" algn="tl">
                            <a:srgbClr val="000000">
                              <a:alpha val="43137"/>
                            </a:srgbClr>
                          </a:outerShdw>
                        </a:effectLst>
                      </a:endParaRPr>
                    </a:p>
                    <a:p>
                      <a:pPr algn="ctr"/>
                      <a:r>
                        <a:rPr lang="en-US" sz="2100" dirty="0">
                          <a:effectLst>
                            <a:outerShdw blurRad="38100" dist="38100" dir="2700000" algn="tl">
                              <a:srgbClr val="000000">
                                <a:alpha val="43137"/>
                              </a:srgbClr>
                            </a:outerShdw>
                          </a:effectLst>
                        </a:rPr>
                        <a:t>1</a:t>
                      </a:r>
                    </a:p>
                  </a:txBody>
                  <a:tcPr marL="68580" marR="68580" marT="34290" marB="34290"/>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5583383" y="809617"/>
            <a:ext cx="5823526" cy="369332"/>
          </a:xfrm>
          <a:prstGeom prst="rect">
            <a:avLst/>
          </a:prstGeom>
          <a:noFill/>
        </p:spPr>
        <p:txBody>
          <a:bodyPr wrap="square" rtlCol="0">
            <a:spAutoFit/>
          </a:bodyPr>
          <a:lstStyle/>
          <a:p>
            <a:r>
              <a:rPr lang="en-US" dirty="0"/>
              <a:t>O’Connell et al. 1988 Current Anthropology 29: 356 – 363.</a:t>
            </a:r>
          </a:p>
        </p:txBody>
      </p:sp>
      <p:sp>
        <p:nvSpPr>
          <p:cNvPr id="4" name="TextBox 3"/>
          <p:cNvSpPr txBox="1"/>
          <p:nvPr/>
        </p:nvSpPr>
        <p:spPr>
          <a:xfrm>
            <a:off x="2285999" y="163286"/>
            <a:ext cx="6950365" cy="523220"/>
          </a:xfrm>
          <a:prstGeom prst="rect">
            <a:avLst/>
          </a:prstGeom>
          <a:noFill/>
        </p:spPr>
        <p:txBody>
          <a:bodyPr wrap="square" rtlCol="0">
            <a:spAutoFit/>
          </a:bodyPr>
          <a:lstStyle/>
          <a:p>
            <a:r>
              <a:rPr lang="en-US" sz="2800" dirty="0" err="1">
                <a:effectLst>
                  <a:outerShdw blurRad="38100" dist="38100" dir="2700000" algn="tl">
                    <a:srgbClr val="000000">
                      <a:alpha val="43137"/>
                    </a:srgbClr>
                  </a:outerShdw>
                </a:effectLst>
              </a:rPr>
              <a:t>Hadza</a:t>
            </a:r>
            <a:r>
              <a:rPr lang="en-US" sz="2800" dirty="0">
                <a:effectLst>
                  <a:outerShdw blurRad="38100" dist="38100" dir="2700000" algn="tl">
                    <a:srgbClr val="000000">
                      <a:alpha val="43137"/>
                    </a:srgbClr>
                  </a:outerShdw>
                </a:effectLst>
              </a:rPr>
              <a:t>: How did they find carrion?</a:t>
            </a:r>
          </a:p>
        </p:txBody>
      </p:sp>
      <p:sp>
        <p:nvSpPr>
          <p:cNvPr id="5" name="TextBox 4"/>
          <p:cNvSpPr txBox="1"/>
          <p:nvPr/>
        </p:nvSpPr>
        <p:spPr>
          <a:xfrm>
            <a:off x="326571" y="163286"/>
            <a:ext cx="834572" cy="646331"/>
          </a:xfrm>
          <a:prstGeom prst="rect">
            <a:avLst/>
          </a:prstGeom>
          <a:noFill/>
        </p:spPr>
        <p:txBody>
          <a:bodyPr wrap="square" rtlCol="0">
            <a:spAutoFit/>
          </a:bodyPr>
          <a:lstStyle/>
          <a:p>
            <a:r>
              <a:rPr lang="en-US" dirty="0"/>
              <a:t>SLIDE 21.</a:t>
            </a:r>
          </a:p>
        </p:txBody>
      </p:sp>
    </p:spTree>
    <p:extLst>
      <p:ext uri="{BB962C8B-B14F-4D97-AF65-F5344CB8AC3E}">
        <p14:creationId xmlns:p14="http://schemas.microsoft.com/office/powerpoint/2010/main" val="93361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vert="horz" lIns="91440" tIns="45720" rIns="91440" bIns="45720" rtlCol="0" anchor="b">
            <a:normAutofit/>
          </a:bodyPr>
          <a:lstStyle/>
          <a:p>
            <a:pPr algn="l"/>
            <a:r>
              <a:rPr lang="en-US" sz="5400" b="1" dirty="0">
                <a:solidFill>
                  <a:srgbClr val="FFFF00"/>
                </a:solidFill>
                <a:effectLst>
                  <a:outerShdw blurRad="38100" dist="38100" dir="2700000" algn="tl">
                    <a:srgbClr val="000000">
                      <a:alpha val="43137"/>
                    </a:srgbClr>
                  </a:outerShdw>
                </a:effectLst>
              </a:rPr>
              <a:t>Behind the Scenes of the Science</a:t>
            </a:r>
          </a:p>
        </p:txBody>
      </p:sp>
      <p:sp>
        <p:nvSpPr>
          <p:cNvPr id="3" name="Subtitle 2"/>
          <p:cNvSpPr>
            <a:spLocks noGrp="1"/>
          </p:cNvSpPr>
          <p:nvPr>
            <p:ph type="subTitle" idx="1"/>
          </p:nvPr>
        </p:nvSpPr>
        <p:spPr>
          <a:xfrm>
            <a:off x="5297760" y="4636008"/>
            <a:ext cx="6492458" cy="1857340"/>
          </a:xfrm>
        </p:spPr>
        <p:txBody>
          <a:bodyPr vert="horz" lIns="91440" tIns="45720" rIns="91440" bIns="45720" rtlCol="0">
            <a:noAutofit/>
          </a:bodyPr>
          <a:lstStyle/>
          <a:p>
            <a:pPr algn="l"/>
            <a:r>
              <a:rPr lang="en-US" dirty="0"/>
              <a:t>This section is for fun. It is intended to give you some sense of </a:t>
            </a:r>
            <a:r>
              <a:rPr lang="en-US" dirty="0">
                <a:highlight>
                  <a:srgbClr val="00FF00"/>
                </a:highlight>
              </a:rPr>
              <a:t>how science is “made,”</a:t>
            </a:r>
            <a:r>
              <a:rPr lang="en-US" dirty="0"/>
              <a:t> which may not always be evident from textbooks or journal publications. While the story told here is unique, it contains some useful generalities. </a:t>
            </a:r>
          </a:p>
        </p:txBody>
      </p:sp>
      <p:pic>
        <p:nvPicPr>
          <p:cNvPr id="8" name="Picture 7">
            <a:extLst>
              <a:ext uri="{FF2B5EF4-FFF2-40B4-BE49-F238E27FC236}">
                <a16:creationId xmlns:a16="http://schemas.microsoft.com/office/drawing/2014/main" id="{E104642F-F921-4169-9A37-BAA8BEEAA1F2}"/>
              </a:ext>
            </a:extLst>
          </p:cNvPr>
          <p:cNvPicPr>
            <a:picLocks noChangeAspect="1"/>
          </p:cNvPicPr>
          <p:nvPr/>
        </p:nvPicPr>
        <p:blipFill rotWithShape="1">
          <a:blip r:embed="rId3"/>
          <a:stretch/>
        </p:blipFill>
        <p:spPr>
          <a:xfrm>
            <a:off x="0" y="1055924"/>
            <a:ext cx="4905375" cy="459105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7319" y="210312"/>
            <a:ext cx="1341378" cy="369332"/>
          </a:xfrm>
          <a:prstGeom prst="rect">
            <a:avLst/>
          </a:prstGeom>
          <a:noFill/>
          <a:ln>
            <a:solidFill>
              <a:srgbClr val="FF0000"/>
            </a:solidFill>
          </a:ln>
        </p:spPr>
        <p:txBody>
          <a:bodyPr wrap="square" rtlCol="0">
            <a:spAutoFit/>
          </a:bodyPr>
          <a:lstStyle/>
          <a:p>
            <a:pPr>
              <a:spcAft>
                <a:spcPts val="600"/>
              </a:spcAft>
            </a:pPr>
            <a:r>
              <a:rPr lang="en-US" dirty="0"/>
              <a:t>SLIDES 22 +</a:t>
            </a:r>
          </a:p>
        </p:txBody>
      </p:sp>
    </p:spTree>
    <p:extLst>
      <p:ext uri="{BB962C8B-B14F-4D97-AF65-F5344CB8AC3E}">
        <p14:creationId xmlns:p14="http://schemas.microsoft.com/office/powerpoint/2010/main" val="389423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36E1A-DE6A-4B76-8F54-FA0EB65EC8B0}"/>
              </a:ext>
            </a:extLst>
          </p:cNvPr>
          <p:cNvSpPr txBox="1"/>
          <p:nvPr/>
        </p:nvSpPr>
        <p:spPr>
          <a:xfrm>
            <a:off x="332510" y="138546"/>
            <a:ext cx="11801634" cy="2308324"/>
          </a:xfrm>
          <a:prstGeom prst="rect">
            <a:avLst/>
          </a:prstGeom>
          <a:noFill/>
        </p:spPr>
        <p:txBody>
          <a:bodyPr wrap="square" rtlCol="0">
            <a:spAutoFit/>
          </a:bodyPr>
          <a:lstStyle/>
          <a:p>
            <a:r>
              <a:rPr lang="en-US" sz="2400" dirty="0"/>
              <a:t>This project was initiated by Jon Nelson in 2011, who at the time was an undergraduate student in Matt Orr’s upper division Ecology class at OSU-Cascades in Bend, Oregon. Matt assigned students a 1-credit independent ecology project. Jon, who worked at the High Desert Museum near Bend, had noticed one day that a wide array of animals showed up when he had to dispose of some fish remains (for the museum’s otters) in the woods behind the museum. Based on this observation, Jon wanted to do a project on scavenging dynamics. </a:t>
            </a:r>
          </a:p>
        </p:txBody>
      </p:sp>
      <p:sp>
        <p:nvSpPr>
          <p:cNvPr id="4" name="TextBox 3">
            <a:extLst>
              <a:ext uri="{FF2B5EF4-FFF2-40B4-BE49-F238E27FC236}">
                <a16:creationId xmlns:a16="http://schemas.microsoft.com/office/drawing/2014/main" id="{4A8BC3D0-DCE5-4640-9E52-14FBB3714528}"/>
              </a:ext>
            </a:extLst>
          </p:cNvPr>
          <p:cNvSpPr txBox="1"/>
          <p:nvPr/>
        </p:nvSpPr>
        <p:spPr>
          <a:xfrm>
            <a:off x="168474" y="6488668"/>
            <a:ext cx="7063381" cy="369332"/>
          </a:xfrm>
          <a:prstGeom prst="rect">
            <a:avLst/>
          </a:prstGeom>
          <a:noFill/>
        </p:spPr>
        <p:txBody>
          <a:bodyPr wrap="square" rtlCol="0">
            <a:spAutoFit/>
          </a:bodyPr>
          <a:lstStyle/>
          <a:p>
            <a:r>
              <a:rPr lang="en-US" dirty="0"/>
              <a:t>Jon in 2018 at work as Head Curator at the High Desert Museum</a:t>
            </a:r>
          </a:p>
        </p:txBody>
      </p:sp>
      <p:sp>
        <p:nvSpPr>
          <p:cNvPr id="5" name="TextBox 4">
            <a:extLst>
              <a:ext uri="{FF2B5EF4-FFF2-40B4-BE49-F238E27FC236}">
                <a16:creationId xmlns:a16="http://schemas.microsoft.com/office/drawing/2014/main" id="{9D285391-1797-410D-AF38-3886896299BD}"/>
              </a:ext>
            </a:extLst>
          </p:cNvPr>
          <p:cNvSpPr txBox="1"/>
          <p:nvPr/>
        </p:nvSpPr>
        <p:spPr>
          <a:xfrm>
            <a:off x="6259817" y="3682939"/>
            <a:ext cx="5874327" cy="1569660"/>
          </a:xfrm>
          <a:prstGeom prst="rect">
            <a:avLst/>
          </a:prstGeom>
          <a:noFill/>
        </p:spPr>
        <p:txBody>
          <a:bodyPr wrap="square" rtlCol="0">
            <a:spAutoFit/>
          </a:bodyPr>
          <a:lstStyle/>
          <a:p>
            <a:r>
              <a:rPr lang="en-US" sz="2400" dirty="0"/>
              <a:t>In terms of </a:t>
            </a:r>
            <a:r>
              <a:rPr lang="en-US" sz="2400" dirty="0">
                <a:highlight>
                  <a:srgbClr val="00FF00"/>
                </a:highlight>
              </a:rPr>
              <a:t>how science is “made,”</a:t>
            </a:r>
            <a:r>
              <a:rPr lang="en-US" sz="2400" dirty="0"/>
              <a:t> all it took to get this project started was one observation and some curiosity (not to mention a course requirement </a:t>
            </a:r>
            <a:r>
              <a:rPr lang="en-US" sz="2400" dirty="0">
                <a:sym typeface="Wingdings" panose="05000000000000000000" pitchFamily="2" charset="2"/>
              </a:rPr>
              <a:t>).</a:t>
            </a:r>
            <a:endParaRPr lang="en-US" sz="2400" dirty="0"/>
          </a:p>
        </p:txBody>
      </p:sp>
      <p:pic>
        <p:nvPicPr>
          <p:cNvPr id="6" name="Picture 5">
            <a:extLst>
              <a:ext uri="{FF2B5EF4-FFF2-40B4-BE49-F238E27FC236}">
                <a16:creationId xmlns:a16="http://schemas.microsoft.com/office/drawing/2014/main" id="{F5AEF80A-C97F-4608-99DB-0F7F0030A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10" y="2435643"/>
            <a:ext cx="5563180" cy="4003061"/>
          </a:xfrm>
          <a:prstGeom prst="rect">
            <a:avLst/>
          </a:prstGeom>
        </p:spPr>
      </p:pic>
    </p:spTree>
    <p:extLst>
      <p:ext uri="{BB962C8B-B14F-4D97-AF65-F5344CB8AC3E}">
        <p14:creationId xmlns:p14="http://schemas.microsoft.com/office/powerpoint/2010/main" val="428815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E48E15-02FB-466D-8B8F-6AAA032B2640}"/>
              </a:ext>
            </a:extLst>
          </p:cNvPr>
          <p:cNvSpPr txBox="1"/>
          <p:nvPr/>
        </p:nvSpPr>
        <p:spPr>
          <a:xfrm>
            <a:off x="8243455" y="457200"/>
            <a:ext cx="3823854" cy="5501474"/>
          </a:xfrm>
          <a:prstGeom prst="rect">
            <a:avLst/>
          </a:prstGeom>
        </p:spPr>
        <p:txBody>
          <a:bodyPr vert="horz" lIns="91440" tIns="45720" rIns="91440" bIns="45720" rtlCol="0">
            <a:normAutofit/>
          </a:bodyPr>
          <a:lstStyle/>
          <a:p>
            <a:pPr>
              <a:lnSpc>
                <a:spcPct val="90000"/>
              </a:lnSpc>
              <a:spcAft>
                <a:spcPts val="600"/>
              </a:spcAft>
            </a:pPr>
            <a:r>
              <a:rPr lang="en-US" sz="2000" dirty="0"/>
              <a:t>Our first challenge was to devise a hypothesis to test. We started with the idea of looking at discovery dynamics in habitat that had closed canopy, like a ponderosa pine forest, with habitat that had more open canopy, like sage-steppe. Both habitats are common around Bend.</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We were also interested in devising a dominance hierarchy among scavengers visiting these carcasses.</a:t>
            </a:r>
          </a:p>
          <a:p>
            <a:pPr>
              <a:lnSpc>
                <a:spcPct val="90000"/>
              </a:lnSpc>
              <a:spcAft>
                <a:spcPts val="600"/>
              </a:spcAft>
            </a:pPr>
            <a:endParaRPr lang="en-US" sz="2000" dirty="0"/>
          </a:p>
          <a:p>
            <a:pPr>
              <a:lnSpc>
                <a:spcPct val="90000"/>
              </a:lnSpc>
              <a:spcAft>
                <a:spcPts val="600"/>
              </a:spcAft>
            </a:pPr>
            <a:r>
              <a:rPr lang="en-US" sz="2000" dirty="0"/>
              <a:t>In terms of </a:t>
            </a:r>
            <a:r>
              <a:rPr lang="en-US" sz="2000" dirty="0">
                <a:highlight>
                  <a:srgbClr val="00FF00"/>
                </a:highlight>
              </a:rPr>
              <a:t>how science is made</a:t>
            </a:r>
            <a:r>
              <a:rPr lang="en-US" sz="2000" dirty="0"/>
              <a:t>, you have to start somewhere!</a:t>
            </a:r>
          </a:p>
        </p:txBody>
      </p:sp>
      <p:sp>
        <p:nvSpPr>
          <p:cNvPr id="51" name="Rectangle 5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30EF66-BD79-4414-9DA5-E7DC712EE5B0}"/>
              </a:ext>
            </a:extLst>
          </p:cNvPr>
          <p:cNvPicPr>
            <a:picLocks noChangeAspect="1"/>
          </p:cNvPicPr>
          <p:nvPr/>
        </p:nvPicPr>
        <p:blipFill>
          <a:blip r:embed="rId2"/>
          <a:stretch>
            <a:fillRect/>
          </a:stretch>
        </p:blipFill>
        <p:spPr>
          <a:xfrm>
            <a:off x="180109" y="71839"/>
            <a:ext cx="7621064" cy="6020640"/>
          </a:xfrm>
          <a:prstGeom prst="rect">
            <a:avLst/>
          </a:prstGeom>
        </p:spPr>
      </p:pic>
      <p:sp>
        <p:nvSpPr>
          <p:cNvPr id="53" name="Rectangle 5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B71D8-1B30-4CAC-92DA-BCE94FDE0FE0}"/>
              </a:ext>
            </a:extLst>
          </p:cNvPr>
          <p:cNvSpPr txBox="1"/>
          <p:nvPr/>
        </p:nvSpPr>
        <p:spPr>
          <a:xfrm>
            <a:off x="487537" y="5723148"/>
            <a:ext cx="2466109" cy="369332"/>
          </a:xfrm>
          <a:prstGeom prst="rect">
            <a:avLst/>
          </a:prstGeom>
          <a:noFill/>
        </p:spPr>
        <p:txBody>
          <a:bodyPr wrap="square" rtlCol="0">
            <a:spAutoFit/>
          </a:bodyPr>
          <a:lstStyle/>
          <a:p>
            <a:r>
              <a:rPr lang="en-US" dirty="0"/>
              <a:t>Photo J. Nelson</a:t>
            </a:r>
          </a:p>
        </p:txBody>
      </p:sp>
    </p:spTree>
    <p:extLst>
      <p:ext uri="{BB962C8B-B14F-4D97-AF65-F5344CB8AC3E}">
        <p14:creationId xmlns:p14="http://schemas.microsoft.com/office/powerpoint/2010/main" val="21510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E534B5F-F737-4DFB-A9EF-CF1A0A7A7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159" y="0"/>
            <a:ext cx="7306840" cy="3364992"/>
          </a:xfrm>
          <a:prstGeom prst="rect">
            <a:avLst/>
          </a:prstGeom>
        </p:spPr>
      </p:pic>
      <p:pic>
        <p:nvPicPr>
          <p:cNvPr id="15" name="Picture 14">
            <a:extLst>
              <a:ext uri="{FF2B5EF4-FFF2-40B4-BE49-F238E27FC236}">
                <a16:creationId xmlns:a16="http://schemas.microsoft.com/office/drawing/2014/main" id="{4D3EF4C3-6A94-4977-80CB-A6E8EE62C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158" y="3489875"/>
            <a:ext cx="7306841" cy="3364993"/>
          </a:xfrm>
          <a:prstGeom prst="rect">
            <a:avLst/>
          </a:prstGeom>
        </p:spPr>
      </p:pic>
      <p:sp useBgFill="1">
        <p:nvSpPr>
          <p:cNvPr id="20" name="Freeform: Shape 1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3E48E15-02FB-466D-8B8F-6AAA032B2640}"/>
              </a:ext>
            </a:extLst>
          </p:cNvPr>
          <p:cNvSpPr txBox="1"/>
          <p:nvPr/>
        </p:nvSpPr>
        <p:spPr>
          <a:xfrm>
            <a:off x="224028" y="2703248"/>
            <a:ext cx="5639277" cy="3664351"/>
          </a:xfrm>
          <a:prstGeom prst="rect">
            <a:avLst/>
          </a:prstGeom>
        </p:spPr>
        <p:txBody>
          <a:bodyPr vert="horz" lIns="91440" tIns="45720" rIns="91440" bIns="45720" rtlCol="0">
            <a:normAutofit/>
          </a:bodyPr>
          <a:lstStyle/>
          <a:p>
            <a:pPr>
              <a:lnSpc>
                <a:spcPct val="90000"/>
              </a:lnSpc>
              <a:spcAft>
                <a:spcPts val="600"/>
              </a:spcAft>
            </a:pPr>
            <a:r>
              <a:rPr lang="en-US" sz="2400" dirty="0"/>
              <a:t>A third challenge was to find a somewhat uniform source of carrion. We started with cow heads from a slaughterhouse. (Again, you have to start somewhere.)</a:t>
            </a:r>
          </a:p>
          <a:p>
            <a:pPr indent="-228600">
              <a:lnSpc>
                <a:spcPct val="90000"/>
              </a:lnSpc>
              <a:spcAft>
                <a:spcPts val="600"/>
              </a:spcAft>
              <a:buFont typeface="Arial" panose="020B0604020202020204" pitchFamily="34" charset="0"/>
              <a:buChar char="•"/>
            </a:pPr>
            <a:endParaRPr lang="en-US" sz="2400" u="sng" dirty="0"/>
          </a:p>
          <a:p>
            <a:pPr>
              <a:lnSpc>
                <a:spcPct val="90000"/>
              </a:lnSpc>
              <a:spcAft>
                <a:spcPts val="600"/>
              </a:spcAft>
            </a:pPr>
            <a:r>
              <a:rPr lang="en-US" sz="2400" u="sng" dirty="0"/>
              <a:t>Above</a:t>
            </a:r>
            <a:r>
              <a:rPr lang="en-US" sz="2400" dirty="0"/>
              <a:t>: After being scavenged. </a:t>
            </a:r>
          </a:p>
          <a:p>
            <a:pPr>
              <a:lnSpc>
                <a:spcPct val="90000"/>
              </a:lnSpc>
              <a:spcAft>
                <a:spcPts val="600"/>
              </a:spcAft>
            </a:pPr>
            <a:r>
              <a:rPr lang="en-US" sz="2400" u="sng" dirty="0"/>
              <a:t>Below</a:t>
            </a:r>
            <a:r>
              <a:rPr lang="en-US" sz="2400" dirty="0"/>
              <a:t>: Just after being placed in the field. </a:t>
            </a:r>
          </a:p>
        </p:txBody>
      </p:sp>
      <p:sp>
        <p:nvSpPr>
          <p:cNvPr id="5" name="TextBox 4">
            <a:extLst>
              <a:ext uri="{FF2B5EF4-FFF2-40B4-BE49-F238E27FC236}">
                <a16:creationId xmlns:a16="http://schemas.microsoft.com/office/drawing/2014/main" id="{BA5516F9-3063-409B-B834-64B0E01FA59D}"/>
              </a:ext>
            </a:extLst>
          </p:cNvPr>
          <p:cNvSpPr txBox="1"/>
          <p:nvPr/>
        </p:nvSpPr>
        <p:spPr>
          <a:xfrm>
            <a:off x="8692532" y="3613887"/>
            <a:ext cx="3330798" cy="369332"/>
          </a:xfrm>
          <a:prstGeom prst="rect">
            <a:avLst/>
          </a:prstGeom>
          <a:noFill/>
        </p:spPr>
        <p:txBody>
          <a:bodyPr wrap="square" rtlCol="0">
            <a:spAutoFit/>
          </a:bodyPr>
          <a:lstStyle/>
          <a:p>
            <a:pPr algn="r">
              <a:spcAft>
                <a:spcPts val="600"/>
              </a:spcAft>
            </a:pPr>
            <a:r>
              <a:rPr lang="en-US" dirty="0">
                <a:solidFill>
                  <a:schemeClr val="bg1"/>
                </a:solidFill>
              </a:rPr>
              <a:t>Photos J. Nelson</a:t>
            </a:r>
          </a:p>
        </p:txBody>
      </p:sp>
    </p:spTree>
    <p:extLst>
      <p:ext uri="{BB962C8B-B14F-4D97-AF65-F5344CB8AC3E}">
        <p14:creationId xmlns:p14="http://schemas.microsoft.com/office/powerpoint/2010/main" val="72431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tree, grass, bird&#10;&#10;Description automatically generated">
            <a:extLst>
              <a:ext uri="{FF2B5EF4-FFF2-40B4-BE49-F238E27FC236}">
                <a16:creationId xmlns:a16="http://schemas.microsoft.com/office/drawing/2014/main" id="{7E4DCA8B-D43E-4519-AFE6-5E16B460C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744075" cy="6906113"/>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5A6E23-622A-4048-B9F5-DE301504AD46}"/>
              </a:ext>
            </a:extLst>
          </p:cNvPr>
          <p:cNvSpPr txBox="1"/>
          <p:nvPr/>
        </p:nvSpPr>
        <p:spPr>
          <a:xfrm>
            <a:off x="7881576" y="0"/>
            <a:ext cx="4307375" cy="6858000"/>
          </a:xfrm>
          <a:prstGeom prst="rect">
            <a:avLst/>
          </a:prstGeom>
          <a:solidFill>
            <a:srgbClr val="00B0F0"/>
          </a:solidFill>
        </p:spPr>
        <p:txBody>
          <a:bodyPr vert="horz" lIns="91440" tIns="45720" rIns="91440" bIns="45720" rtlCol="0">
            <a:normAutofit/>
          </a:bodyPr>
          <a:lstStyle/>
          <a:p>
            <a:pPr>
              <a:lnSpc>
                <a:spcPct val="90000"/>
              </a:lnSpc>
              <a:spcAft>
                <a:spcPts val="600"/>
              </a:spcAft>
            </a:pPr>
            <a:endParaRPr lang="en-US" sz="2400" dirty="0"/>
          </a:p>
          <a:p>
            <a:pPr>
              <a:lnSpc>
                <a:spcPct val="90000"/>
              </a:lnSpc>
              <a:spcAft>
                <a:spcPts val="600"/>
              </a:spcAft>
            </a:pPr>
            <a:r>
              <a:rPr lang="en-US" sz="2400" dirty="0"/>
              <a:t>Jon’s class project put out six replicates and found a correlation between the appearance of ravens and the subsequent appearance of hawks or eagles at 5 of the 6 carcasses.</a:t>
            </a:r>
          </a:p>
          <a:p>
            <a:pPr>
              <a:lnSpc>
                <a:spcPct val="90000"/>
              </a:lnSpc>
              <a:spcAft>
                <a:spcPts val="600"/>
              </a:spcAft>
            </a:pPr>
            <a:endParaRPr lang="en-US" sz="2400" dirty="0"/>
          </a:p>
          <a:p>
            <a:pPr>
              <a:lnSpc>
                <a:spcPct val="90000"/>
              </a:lnSpc>
              <a:spcAft>
                <a:spcPts val="600"/>
              </a:spcAft>
            </a:pPr>
            <a:r>
              <a:rPr lang="en-US" sz="2400" dirty="0"/>
              <a:t>We thus reoriented our project toward discovery cues and signals and started it all over.</a:t>
            </a:r>
          </a:p>
          <a:p>
            <a:pPr>
              <a:lnSpc>
                <a:spcPct val="90000"/>
              </a:lnSpc>
              <a:spcAft>
                <a:spcPts val="600"/>
              </a:spcAft>
            </a:pPr>
            <a:endParaRPr lang="en-US" sz="2400" dirty="0"/>
          </a:p>
          <a:p>
            <a:pPr>
              <a:lnSpc>
                <a:spcPct val="90000"/>
              </a:lnSpc>
              <a:spcAft>
                <a:spcPts val="600"/>
              </a:spcAft>
            </a:pPr>
            <a:r>
              <a:rPr lang="en-US" sz="2400" dirty="0"/>
              <a:t>In terms of </a:t>
            </a:r>
            <a:r>
              <a:rPr lang="en-US" sz="2400" dirty="0">
                <a:highlight>
                  <a:srgbClr val="00FF00"/>
                </a:highlight>
              </a:rPr>
              <a:t>how science is “made,”</a:t>
            </a:r>
            <a:r>
              <a:rPr lang="en-US" sz="2400" dirty="0"/>
              <a:t> this illustrates that you should not get too attached to your original ideas and should always be on the lookout for unexpected surprises to pursue.</a:t>
            </a:r>
          </a:p>
        </p:txBody>
      </p:sp>
      <p:sp>
        <p:nvSpPr>
          <p:cNvPr id="5" name="TextBox 4">
            <a:extLst>
              <a:ext uri="{FF2B5EF4-FFF2-40B4-BE49-F238E27FC236}">
                <a16:creationId xmlns:a16="http://schemas.microsoft.com/office/drawing/2014/main" id="{68ED8EC1-186C-4FE4-BA07-611B663CA363}"/>
              </a:ext>
            </a:extLst>
          </p:cNvPr>
          <p:cNvSpPr txBox="1"/>
          <p:nvPr/>
        </p:nvSpPr>
        <p:spPr>
          <a:xfrm>
            <a:off x="692727" y="6303818"/>
            <a:ext cx="2895600"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420867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880132"/>
            <a:ext cx="10515600" cy="1325563"/>
          </a:xfrm>
        </p:spPr>
        <p:txBody>
          <a:bodyPr/>
          <a:lstStyle/>
          <a:p>
            <a:r>
              <a:rPr lang="en-US" dirty="0"/>
              <a:t>If you are using a pdf version of this presentation…</a:t>
            </a:r>
          </a:p>
        </p:txBody>
      </p:sp>
      <p:sp>
        <p:nvSpPr>
          <p:cNvPr id="3" name="Content Placeholder 2"/>
          <p:cNvSpPr>
            <a:spLocks noGrp="1"/>
          </p:cNvSpPr>
          <p:nvPr>
            <p:ph idx="1"/>
          </p:nvPr>
        </p:nvSpPr>
        <p:spPr>
          <a:xfrm>
            <a:off x="869731" y="2340632"/>
            <a:ext cx="10515600" cy="4351338"/>
          </a:xfrm>
        </p:spPr>
        <p:txBody>
          <a:bodyPr>
            <a:normAutofit lnSpcReduction="10000"/>
          </a:bodyPr>
          <a:lstStyle/>
          <a:p>
            <a:r>
              <a:rPr lang="en-US" dirty="0"/>
              <a:t>We recommend the </a:t>
            </a:r>
            <a:r>
              <a:rPr lang="en-US" dirty="0" err="1"/>
              <a:t>Powerpoint</a:t>
            </a:r>
            <a:r>
              <a:rPr lang="en-US" dirty="0"/>
              <a:t> version, but if it is too big for you to download then you can also use the pdf version. You can read the notes associated with each slide in the pdf version by clicking on the icon on the top left of each slide.</a:t>
            </a:r>
          </a:p>
          <a:p>
            <a:r>
              <a:rPr lang="en-US" dirty="0"/>
              <a:t>The relevant icon is the orange quote box, as shown in a screenshot here from slide 3:</a:t>
            </a:r>
          </a:p>
          <a:p>
            <a:pPr marL="0" indent="0">
              <a:buNone/>
            </a:pPr>
            <a:endParaRPr lang="en-US" dirty="0"/>
          </a:p>
          <a:p>
            <a:r>
              <a:rPr lang="en-US" dirty="0"/>
              <a:t>If the note is too long to read, click on it.</a:t>
            </a:r>
          </a:p>
          <a:p>
            <a:r>
              <a:rPr lang="en-US" dirty="0"/>
              <a:t>To open all notes in every slide, right click on the icon in </a:t>
            </a:r>
            <a:r>
              <a:rPr lang="en-US"/>
              <a:t>one slide and </a:t>
            </a:r>
            <a:r>
              <a:rPr lang="en-US" dirty="0"/>
              <a:t>choose “open all popups.”  </a:t>
            </a:r>
          </a:p>
        </p:txBody>
      </p:sp>
      <p:pic>
        <p:nvPicPr>
          <p:cNvPr id="4" name="Picture 3"/>
          <p:cNvPicPr>
            <a:picLocks noChangeAspect="1"/>
          </p:cNvPicPr>
          <p:nvPr/>
        </p:nvPicPr>
        <p:blipFill>
          <a:blip r:embed="rId3"/>
          <a:stretch>
            <a:fillRect/>
          </a:stretch>
        </p:blipFill>
        <p:spPr>
          <a:xfrm>
            <a:off x="4499084" y="4444227"/>
            <a:ext cx="1628447" cy="814224"/>
          </a:xfrm>
          <a:prstGeom prst="rect">
            <a:avLst/>
          </a:prstGeom>
        </p:spPr>
      </p:pic>
      <p:sp>
        <p:nvSpPr>
          <p:cNvPr id="5" name="TextBox 4">
            <a:extLst>
              <a:ext uri="{FF2B5EF4-FFF2-40B4-BE49-F238E27FC236}">
                <a16:creationId xmlns:a16="http://schemas.microsoft.com/office/drawing/2014/main" id="{2CE6F630-CC39-4467-80AA-7B87FF050921}"/>
              </a:ext>
            </a:extLst>
          </p:cNvPr>
          <p:cNvSpPr txBox="1"/>
          <p:nvPr/>
        </p:nvSpPr>
        <p:spPr>
          <a:xfrm>
            <a:off x="641445" y="245660"/>
            <a:ext cx="1053348" cy="369332"/>
          </a:xfrm>
          <a:prstGeom prst="rect">
            <a:avLst/>
          </a:prstGeom>
          <a:noFill/>
          <a:ln>
            <a:solidFill>
              <a:srgbClr val="FF0000"/>
            </a:solidFill>
          </a:ln>
        </p:spPr>
        <p:txBody>
          <a:bodyPr wrap="square" rtlCol="0">
            <a:spAutoFit/>
          </a:bodyPr>
          <a:lstStyle/>
          <a:p>
            <a:r>
              <a:rPr lang="en-US" dirty="0"/>
              <a:t>SLIDE 1c</a:t>
            </a:r>
          </a:p>
        </p:txBody>
      </p:sp>
    </p:spTree>
    <p:extLst>
      <p:ext uri="{BB962C8B-B14F-4D97-AF65-F5344CB8AC3E}">
        <p14:creationId xmlns:p14="http://schemas.microsoft.com/office/powerpoint/2010/main" val="1752208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944A98-DC7A-4331-AF3D-2B3F408A6FA8}"/>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800" dirty="0"/>
              <a:t>Jon obtained permits to use roadkill carcasses instead of cow heads for the new experiment. </a:t>
            </a:r>
          </a:p>
          <a:p>
            <a:pPr>
              <a:lnSpc>
                <a:spcPct val="90000"/>
              </a:lnSpc>
              <a:spcAft>
                <a:spcPts val="600"/>
              </a:spcAft>
            </a:pPr>
            <a:endParaRPr lang="en-US" sz="2800" dirty="0"/>
          </a:p>
          <a:p>
            <a:pPr>
              <a:lnSpc>
                <a:spcPct val="90000"/>
              </a:lnSpc>
              <a:spcAft>
                <a:spcPts val="600"/>
              </a:spcAft>
            </a:pPr>
            <a:r>
              <a:rPr lang="en-US" sz="2800" dirty="0"/>
              <a:t>(In addition to being more realistic, they were also more photogenic.)</a:t>
            </a:r>
          </a:p>
        </p:txBody>
      </p:sp>
      <p:pic>
        <p:nvPicPr>
          <p:cNvPr id="3" name="Picture 2" descr="A picture containing tree, outdoor, mammal, plant&#10;&#10;Description automatically generated">
            <a:extLst>
              <a:ext uri="{FF2B5EF4-FFF2-40B4-BE49-F238E27FC236}">
                <a16:creationId xmlns:a16="http://schemas.microsoft.com/office/drawing/2014/main" id="{D557B430-F9EF-4A96-A6B0-DA66EF601F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A03BD60B-94DB-463E-B182-609991E7F47E}"/>
              </a:ext>
            </a:extLst>
          </p:cNvPr>
          <p:cNvSpPr txBox="1"/>
          <p:nvPr/>
        </p:nvSpPr>
        <p:spPr>
          <a:xfrm>
            <a:off x="9975273" y="5888182"/>
            <a:ext cx="1911927"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2926601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40" name="Rectangle 35">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grass, tree, field&#10;&#10;Description automatically generated">
            <a:extLst>
              <a:ext uri="{FF2B5EF4-FFF2-40B4-BE49-F238E27FC236}">
                <a16:creationId xmlns:a16="http://schemas.microsoft.com/office/drawing/2014/main" id="{75F5749B-7AD8-430F-A365-92778925F97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b="-1"/>
          <a:stretch/>
        </p:blipFill>
        <p:spPr>
          <a:xfrm>
            <a:off x="5504813" y="1094922"/>
            <a:ext cx="6170299" cy="4224808"/>
          </a:xfrm>
          <a:prstGeom prst="rect">
            <a:avLst/>
          </a:prstGeom>
        </p:spPr>
      </p:pic>
      <p:graphicFrame>
        <p:nvGraphicFramePr>
          <p:cNvPr id="10" name="TextBox 3">
            <a:extLst>
              <a:ext uri="{FF2B5EF4-FFF2-40B4-BE49-F238E27FC236}">
                <a16:creationId xmlns:a16="http://schemas.microsoft.com/office/drawing/2014/main" id="{A4E8E896-B880-47AA-A3B6-EEBBA64732E9}"/>
              </a:ext>
            </a:extLst>
          </p:cNvPr>
          <p:cNvGraphicFramePr/>
          <p:nvPr>
            <p:extLst>
              <p:ext uri="{D42A27DB-BD31-4B8C-83A1-F6EECF244321}">
                <p14:modId xmlns:p14="http://schemas.microsoft.com/office/powerpoint/2010/main" val="3155880424"/>
              </p:ext>
            </p:extLst>
          </p:nvPr>
        </p:nvGraphicFramePr>
        <p:xfrm>
          <a:off x="409319" y="602671"/>
          <a:ext cx="4686174" cy="567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F96BEF4-4681-452A-AE1A-8E69A8DC1A8F}"/>
              </a:ext>
            </a:extLst>
          </p:cNvPr>
          <p:cNvSpPr txBox="1"/>
          <p:nvPr/>
        </p:nvSpPr>
        <p:spPr>
          <a:xfrm>
            <a:off x="9723221" y="5319730"/>
            <a:ext cx="1951891" cy="369332"/>
          </a:xfrm>
          <a:prstGeom prst="rect">
            <a:avLst/>
          </a:prstGeom>
          <a:noFill/>
        </p:spPr>
        <p:txBody>
          <a:bodyPr wrap="square" rtlCol="0">
            <a:spAutoFit/>
          </a:bodyPr>
          <a:lstStyle/>
          <a:p>
            <a:pPr algn="r"/>
            <a:r>
              <a:rPr lang="en-US" dirty="0"/>
              <a:t>Photo M. Orr</a:t>
            </a:r>
          </a:p>
        </p:txBody>
      </p:sp>
    </p:spTree>
    <p:extLst>
      <p:ext uri="{BB962C8B-B14F-4D97-AF65-F5344CB8AC3E}">
        <p14:creationId xmlns:p14="http://schemas.microsoft.com/office/powerpoint/2010/main" val="120923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ee, mammal, outdoor, wood&#10;&#10;Description automatically generated">
            <a:extLst>
              <a:ext uri="{FF2B5EF4-FFF2-40B4-BE49-F238E27FC236}">
                <a16:creationId xmlns:a16="http://schemas.microsoft.com/office/drawing/2014/main" id="{00C46DAF-57BF-43F3-A95E-45193FD37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34200" cy="6858000"/>
          </a:xfrm>
          <a:prstGeom prst="rect">
            <a:avLst/>
          </a:prstGeom>
        </p:spPr>
      </p:pic>
      <p:sp>
        <p:nvSpPr>
          <p:cNvPr id="4" name="TextBox 3">
            <a:extLst>
              <a:ext uri="{FF2B5EF4-FFF2-40B4-BE49-F238E27FC236}">
                <a16:creationId xmlns:a16="http://schemas.microsoft.com/office/drawing/2014/main" id="{F227EA3E-48EB-4D08-8DAC-950FCE734E62}"/>
              </a:ext>
            </a:extLst>
          </p:cNvPr>
          <p:cNvSpPr txBox="1"/>
          <p:nvPr/>
        </p:nvSpPr>
        <p:spPr>
          <a:xfrm>
            <a:off x="7434628" y="762000"/>
            <a:ext cx="4106208" cy="4846926"/>
          </a:xfrm>
          <a:prstGeom prst="rect">
            <a:avLst/>
          </a:prstGeom>
        </p:spPr>
        <p:txBody>
          <a:bodyPr vert="horz" lIns="91440" tIns="45720" rIns="91440" bIns="45720" rtlCol="0">
            <a:normAutofit lnSpcReduction="10000"/>
          </a:bodyPr>
          <a:lstStyle/>
          <a:p>
            <a:pPr>
              <a:lnSpc>
                <a:spcPct val="90000"/>
              </a:lnSpc>
              <a:spcAft>
                <a:spcPts val="600"/>
              </a:spcAft>
            </a:pPr>
            <a:r>
              <a:rPr lang="en-US" sz="2800" dirty="0"/>
              <a:t>Risks to eagles scavenging at carcasses seemed real given that they never once appeared in a photo along side a bobcat or mountain lion. In fact, no bird of any species ever appeared with a cat in a photo. Clearly, eagles knew how to be careful.</a:t>
            </a:r>
          </a:p>
          <a:p>
            <a:pPr>
              <a:lnSpc>
                <a:spcPct val="90000"/>
              </a:lnSpc>
              <a:spcAft>
                <a:spcPts val="600"/>
              </a:spcAft>
            </a:pPr>
            <a:endParaRPr lang="en-US" sz="2800" dirty="0"/>
          </a:p>
          <a:p>
            <a:pPr>
              <a:lnSpc>
                <a:spcPct val="90000"/>
              </a:lnSpc>
              <a:spcAft>
                <a:spcPts val="600"/>
              </a:spcAft>
            </a:pPr>
            <a:r>
              <a:rPr lang="en-US" sz="2800" dirty="0"/>
              <a:t>(What is this cougar looking at?)</a:t>
            </a:r>
          </a:p>
        </p:txBody>
      </p:sp>
      <p:sp>
        <p:nvSpPr>
          <p:cNvPr id="5" name="TextBox 4">
            <a:extLst>
              <a:ext uri="{FF2B5EF4-FFF2-40B4-BE49-F238E27FC236}">
                <a16:creationId xmlns:a16="http://schemas.microsoft.com/office/drawing/2014/main" id="{39E34247-3DA1-4EF0-AF4D-E07AA97FFDB3}"/>
              </a:ext>
            </a:extLst>
          </p:cNvPr>
          <p:cNvSpPr txBox="1"/>
          <p:nvPr/>
        </p:nvSpPr>
        <p:spPr>
          <a:xfrm>
            <a:off x="498764" y="5888182"/>
            <a:ext cx="2438400"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427415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28BE69A-8DCA-49C2-87F4-B8C13FD8D014}"/>
              </a:ext>
            </a:extLst>
          </p:cNvPr>
          <p:cNvSpPr txBox="1"/>
          <p:nvPr/>
        </p:nvSpPr>
        <p:spPr>
          <a:xfrm>
            <a:off x="648586" y="393405"/>
            <a:ext cx="6886068" cy="5783558"/>
          </a:xfrm>
          <a:prstGeom prst="rect">
            <a:avLst/>
          </a:prstGeom>
          <a:solidFill>
            <a:srgbClr val="00B0F0"/>
          </a:solidFill>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To address our curiosity about whether eagles may wait around a carcass before descending to it, we contacted an eagle expert, Jim Watson, from the Oregon Department of Fish and Wildlife. Jim had experience netting eagles, which required hanging around at a bait and therefore getting a sense of what eagles did when they arrived at it.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Matt called Jim, whom he had never met before, to ask Jim this question. There was an awkward moment when Jim said he, too, was putting out game cameras at deer carcasses to assess scavenger behavior.</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It sounded like a possible case of competition, but we turned it into a mutualism by agreeing to pool our data sets for more replicates and a wider geographic range of study.</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In terms of </a:t>
            </a:r>
            <a:r>
              <a:rPr lang="en-US" sz="2000" dirty="0">
                <a:highlight>
                  <a:srgbClr val="00FF00"/>
                </a:highlight>
              </a:rPr>
              <a:t>how science is made</a:t>
            </a:r>
            <a:r>
              <a:rPr lang="en-US" sz="2000" dirty="0"/>
              <a:t>, successful projects increasingly require broad collaboration.</a:t>
            </a:r>
          </a:p>
        </p:txBody>
      </p:sp>
      <p:sp>
        <p:nvSpPr>
          <p:cNvPr id="10" name="Isosceles Triangle 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DA1FB3D-A034-4466-A0FE-9689CD7D02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9873" y="10"/>
            <a:ext cx="4062128" cy="6857990"/>
          </a:xfrm>
          <a:prstGeom prst="rect">
            <a:avLst/>
          </a:prstGeom>
        </p:spPr>
      </p:pic>
      <p:grpSp>
        <p:nvGrpSpPr>
          <p:cNvPr id="14" name="Group 1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4FE77179-C8C1-4104-A7D2-B7876F62F152}"/>
              </a:ext>
            </a:extLst>
          </p:cNvPr>
          <p:cNvSpPr txBox="1"/>
          <p:nvPr/>
        </p:nvSpPr>
        <p:spPr>
          <a:xfrm>
            <a:off x="4274127" y="6332815"/>
            <a:ext cx="3643745" cy="369332"/>
          </a:xfrm>
          <a:prstGeom prst="rect">
            <a:avLst/>
          </a:prstGeom>
          <a:noFill/>
        </p:spPr>
        <p:txBody>
          <a:bodyPr wrap="square" rtlCol="0">
            <a:spAutoFit/>
          </a:bodyPr>
          <a:lstStyle/>
          <a:p>
            <a:pPr algn="r"/>
            <a:r>
              <a:rPr lang="en-US" dirty="0"/>
              <a:t>Jim Watson banding an eagle</a:t>
            </a:r>
          </a:p>
        </p:txBody>
      </p:sp>
    </p:spTree>
    <p:extLst>
      <p:ext uri="{BB962C8B-B14F-4D97-AF65-F5344CB8AC3E}">
        <p14:creationId xmlns:p14="http://schemas.microsoft.com/office/powerpoint/2010/main" val="2380596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152D8-927E-4215-8749-39EB75C45976}"/>
              </a:ext>
            </a:extLst>
          </p:cNvPr>
          <p:cNvSpPr txBox="1"/>
          <p:nvPr/>
        </p:nvSpPr>
        <p:spPr>
          <a:xfrm>
            <a:off x="6711342" y="377214"/>
            <a:ext cx="5341883" cy="5566386"/>
          </a:xfrm>
          <a:prstGeom prst="rect">
            <a:avLst/>
          </a:prstGeom>
          <a:solidFill>
            <a:srgbClr val="00B0F0"/>
          </a:solidFill>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One way we sought to resolve the question of whether raptors hang around for a long time and descend to a carcass only after they see a raven “test driving” it, was to place carcasses under the only good perch in an area and aim our cameras on both the carcass (lower left) and the perch.</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Although this showed that raptors spend only a few minutes perched before descending to a carcass, we still had further doubts about alternative explanations for our findings. This goes back to the same issue of </a:t>
            </a:r>
            <a:r>
              <a:rPr lang="en-US" sz="2200" dirty="0">
                <a:highlight>
                  <a:srgbClr val="00FF00"/>
                </a:highlight>
              </a:rPr>
              <a:t>being skeptical of your discoveries</a:t>
            </a:r>
            <a:r>
              <a:rPr lang="en-US" sz="2200" dirty="0"/>
              <a:t>.</a:t>
            </a:r>
          </a:p>
        </p:txBody>
      </p:sp>
      <p:sp>
        <p:nvSpPr>
          <p:cNvPr id="4" name="TextBox 3">
            <a:extLst>
              <a:ext uri="{FF2B5EF4-FFF2-40B4-BE49-F238E27FC236}">
                <a16:creationId xmlns:a16="http://schemas.microsoft.com/office/drawing/2014/main" id="{3402DE5E-CAD2-4D9F-82DC-8FF08A6CB140}"/>
              </a:ext>
            </a:extLst>
          </p:cNvPr>
          <p:cNvSpPr txBox="1"/>
          <p:nvPr/>
        </p:nvSpPr>
        <p:spPr>
          <a:xfrm>
            <a:off x="3835659" y="6276109"/>
            <a:ext cx="2341418" cy="369332"/>
          </a:xfrm>
          <a:prstGeom prst="rect">
            <a:avLst/>
          </a:prstGeom>
          <a:noFill/>
        </p:spPr>
        <p:txBody>
          <a:bodyPr wrap="square" rtlCol="0">
            <a:spAutoFit/>
          </a:bodyPr>
          <a:lstStyle/>
          <a:p>
            <a:r>
              <a:rPr lang="en-US" dirty="0">
                <a:solidFill>
                  <a:schemeClr val="bg1"/>
                </a:solidFill>
              </a:rPr>
              <a:t>Photo: M. Orr</a:t>
            </a:r>
          </a:p>
        </p:txBody>
      </p:sp>
      <p:pic>
        <p:nvPicPr>
          <p:cNvPr id="6" name="Picture 5" descr="A picture containing text, tree, outdoor, plant&#10;&#10;Description automatically generated">
            <a:extLst>
              <a:ext uri="{FF2B5EF4-FFF2-40B4-BE49-F238E27FC236}">
                <a16:creationId xmlns:a16="http://schemas.microsoft.com/office/drawing/2014/main" id="{53C66820-CE63-4855-833C-86EBB4E3A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52" y="1247775"/>
            <a:ext cx="5648325" cy="4000500"/>
          </a:xfrm>
          <a:prstGeom prst="rect">
            <a:avLst/>
          </a:prstGeom>
        </p:spPr>
      </p:pic>
    </p:spTree>
    <p:extLst>
      <p:ext uri="{BB962C8B-B14F-4D97-AF65-F5344CB8AC3E}">
        <p14:creationId xmlns:p14="http://schemas.microsoft.com/office/powerpoint/2010/main" val="348327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F24934-D2A7-40C7-BD58-F5568FD33567}"/>
              </a:ext>
            </a:extLst>
          </p:cNvPr>
          <p:cNvSpPr txBox="1"/>
          <p:nvPr/>
        </p:nvSpPr>
        <p:spPr>
          <a:xfrm>
            <a:off x="387927" y="2872898"/>
            <a:ext cx="4765963" cy="3624883"/>
          </a:xfrm>
          <a:prstGeom prst="rect">
            <a:avLst/>
          </a:prstGeom>
        </p:spPr>
        <p:txBody>
          <a:bodyPr vert="horz" lIns="91440" tIns="45720" rIns="91440" bIns="45720" rtlCol="0">
            <a:normAutofit/>
          </a:bodyPr>
          <a:lstStyle/>
          <a:p>
            <a:pPr>
              <a:lnSpc>
                <a:spcPct val="90000"/>
              </a:lnSpc>
              <a:spcAft>
                <a:spcPts val="600"/>
              </a:spcAft>
            </a:pPr>
            <a:r>
              <a:rPr lang="en-US" sz="2200" dirty="0"/>
              <a:t>Another alternative explanation that concerned us is that if some habitats are better for all birds while others are worse, then different species would appear at carcasses early in high-density bird habitats and later in low-density habitats. This could create a correlation in arrival times between species that was based only on bird densities. This was another </a:t>
            </a:r>
            <a:r>
              <a:rPr lang="en-US" sz="2200" dirty="0">
                <a:highlight>
                  <a:srgbClr val="00FF00"/>
                </a:highlight>
              </a:rPr>
              <a:t>alternative explanation </a:t>
            </a:r>
            <a:r>
              <a:rPr lang="en-US" sz="2200" dirty="0"/>
              <a:t>for our findings that we could not ignore.</a:t>
            </a:r>
          </a:p>
        </p:txBody>
      </p:sp>
      <p:pic>
        <p:nvPicPr>
          <p:cNvPr id="3" name="Picture 2">
            <a:extLst>
              <a:ext uri="{FF2B5EF4-FFF2-40B4-BE49-F238E27FC236}">
                <a16:creationId xmlns:a16="http://schemas.microsoft.com/office/drawing/2014/main" id="{4B62B541-B305-48F0-905D-B53834E814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BA25FF3B-AE48-43BA-812A-5885F40A0466}"/>
              </a:ext>
            </a:extLst>
          </p:cNvPr>
          <p:cNvSpPr txBox="1"/>
          <p:nvPr/>
        </p:nvSpPr>
        <p:spPr>
          <a:xfrm>
            <a:off x="9573491" y="6262255"/>
            <a:ext cx="2230582"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48168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birds in a field&#10;&#10;Description automatically generated with low confidence">
            <a:extLst>
              <a:ext uri="{FF2B5EF4-FFF2-40B4-BE49-F238E27FC236}">
                <a16:creationId xmlns:a16="http://schemas.microsoft.com/office/drawing/2014/main" id="{AD52554F-DBCD-41FA-B283-F74D94A9B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76176"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5D8B76-5051-43FF-8146-388EC3EAE509}"/>
              </a:ext>
            </a:extLst>
          </p:cNvPr>
          <p:cNvSpPr txBox="1"/>
          <p:nvPr/>
        </p:nvSpPr>
        <p:spPr>
          <a:xfrm>
            <a:off x="8658507" y="0"/>
            <a:ext cx="3530443" cy="6857990"/>
          </a:xfrm>
          <a:prstGeom prst="rect">
            <a:avLst/>
          </a:prstGeom>
          <a:solidFill>
            <a:srgbClr val="00B0F0"/>
          </a:solidFill>
        </p:spPr>
        <p:txBody>
          <a:bodyPr vert="horz" lIns="91440" tIns="45720" rIns="91440" bIns="45720" rtlCol="0">
            <a:normAutofit/>
          </a:bodyPr>
          <a:lstStyle/>
          <a:p>
            <a:pPr>
              <a:lnSpc>
                <a:spcPct val="90000"/>
              </a:lnSpc>
              <a:spcAft>
                <a:spcPts val="600"/>
              </a:spcAft>
            </a:pPr>
            <a:endParaRPr lang="en-US" sz="2800" dirty="0"/>
          </a:p>
          <a:p>
            <a:pPr>
              <a:lnSpc>
                <a:spcPct val="90000"/>
              </a:lnSpc>
              <a:spcAft>
                <a:spcPts val="600"/>
              </a:spcAft>
            </a:pPr>
            <a:endParaRPr lang="en-US" sz="2800" dirty="0"/>
          </a:p>
          <a:p>
            <a:pPr>
              <a:lnSpc>
                <a:spcPct val="90000"/>
              </a:lnSpc>
              <a:spcAft>
                <a:spcPts val="600"/>
              </a:spcAft>
            </a:pPr>
            <a:r>
              <a:rPr lang="en-US" sz="2400" dirty="0"/>
              <a:t>In terms of yet another </a:t>
            </a:r>
            <a:r>
              <a:rPr lang="en-US" sz="2400" dirty="0">
                <a:highlight>
                  <a:srgbClr val="00FF00"/>
                </a:highlight>
              </a:rPr>
              <a:t>alternative explanation</a:t>
            </a:r>
            <a:r>
              <a:rPr lang="en-US" sz="2400" dirty="0"/>
              <a:t>, we knew that in Yellowstone ravens follow wolves around hoping for opportunities to feed at a wolf kill. If any of our focal species followed each other around like that, then they would appear coincidentally at carcasses without one species having provided a cue or signal about the carcass to the other.</a:t>
            </a:r>
          </a:p>
        </p:txBody>
      </p:sp>
      <p:sp>
        <p:nvSpPr>
          <p:cNvPr id="2" name="TextBox 1">
            <a:extLst>
              <a:ext uri="{FF2B5EF4-FFF2-40B4-BE49-F238E27FC236}">
                <a16:creationId xmlns:a16="http://schemas.microsoft.com/office/drawing/2014/main" id="{EC7BB6A7-7019-4294-9D2A-C17662785F61}"/>
              </a:ext>
            </a:extLst>
          </p:cNvPr>
          <p:cNvSpPr txBox="1"/>
          <p:nvPr/>
        </p:nvSpPr>
        <p:spPr>
          <a:xfrm>
            <a:off x="433552" y="6306207"/>
            <a:ext cx="2514600"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3926434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376A1A-1296-4AF4-9BAC-563C47E61A74}"/>
              </a:ext>
            </a:extLst>
          </p:cNvPr>
          <p:cNvSpPr txBox="1"/>
          <p:nvPr/>
        </p:nvSpPr>
        <p:spPr>
          <a:xfrm>
            <a:off x="7123815" y="-1"/>
            <a:ext cx="5065136" cy="6857989"/>
          </a:xfrm>
          <a:prstGeom prst="rect">
            <a:avLst/>
          </a:prstGeom>
          <a:solidFill>
            <a:srgbClr val="00B0F0"/>
          </a:solidFill>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To alleviate these concerns, Matt ran some ideas for an experimental study past Jon to try to address these alternative explanations.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Jon’s expertise trapping eagles led him to propose artificial carcasses.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thought was that during very cold times of year, raptors might be desperate enough to investigate even a fake carcass.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In terms of </a:t>
            </a:r>
            <a:r>
              <a:rPr lang="en-US" sz="2400" dirty="0">
                <a:highlight>
                  <a:srgbClr val="00FF00"/>
                </a:highlight>
              </a:rPr>
              <a:t>how science is made</a:t>
            </a:r>
            <a:r>
              <a:rPr lang="en-US" sz="2400" dirty="0"/>
              <a:t>, observational studies can be a good start, but experimental manipulations are often needed to cleanly answer a question. Synthetic carcasses made it easy to create and deploy a lot of replicates with or without “ravens.”</a:t>
            </a:r>
          </a:p>
        </p:txBody>
      </p:sp>
      <p:sp>
        <p:nvSpPr>
          <p:cNvPr id="2" name="TextBox 1">
            <a:extLst>
              <a:ext uri="{FF2B5EF4-FFF2-40B4-BE49-F238E27FC236}">
                <a16:creationId xmlns:a16="http://schemas.microsoft.com/office/drawing/2014/main" id="{17B7118A-0670-4292-9793-91B9CEA55D06}"/>
              </a:ext>
            </a:extLst>
          </p:cNvPr>
          <p:cNvSpPr txBox="1"/>
          <p:nvPr/>
        </p:nvSpPr>
        <p:spPr>
          <a:xfrm>
            <a:off x="402021" y="6093372"/>
            <a:ext cx="1797269" cy="369332"/>
          </a:xfrm>
          <a:prstGeom prst="rect">
            <a:avLst/>
          </a:prstGeom>
          <a:noFill/>
        </p:spPr>
        <p:txBody>
          <a:bodyPr wrap="square" rtlCol="0">
            <a:spAutoFit/>
          </a:bodyPr>
          <a:lstStyle/>
          <a:p>
            <a:r>
              <a:rPr lang="en-US" dirty="0">
                <a:solidFill>
                  <a:schemeClr val="bg1"/>
                </a:solidFill>
              </a:rPr>
              <a:t>Photo J. Nelson</a:t>
            </a:r>
          </a:p>
        </p:txBody>
      </p:sp>
      <p:pic>
        <p:nvPicPr>
          <p:cNvPr id="4" name="Picture 3" descr="A picture containing outdoor, tree, bird, bird of prey&#10;&#10;Description automatically generated">
            <a:extLst>
              <a:ext uri="{FF2B5EF4-FFF2-40B4-BE49-F238E27FC236}">
                <a16:creationId xmlns:a16="http://schemas.microsoft.com/office/drawing/2014/main" id="{268863D2-6189-413E-8A4B-D4D7F6055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
            <a:ext cx="6934200" cy="6858000"/>
          </a:xfrm>
          <a:prstGeom prst="rect">
            <a:avLst/>
          </a:prstGeom>
        </p:spPr>
      </p:pic>
    </p:spTree>
    <p:extLst>
      <p:ext uri="{BB962C8B-B14F-4D97-AF65-F5344CB8AC3E}">
        <p14:creationId xmlns:p14="http://schemas.microsoft.com/office/powerpoint/2010/main" val="87155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C676DE-E2C9-49CE-9756-3F6F235E1F3D}"/>
              </a:ext>
            </a:extLst>
          </p:cNvPr>
          <p:cNvSpPr txBox="1"/>
          <p:nvPr/>
        </p:nvSpPr>
        <p:spPr>
          <a:xfrm>
            <a:off x="643469" y="543147"/>
            <a:ext cx="4516100" cy="5633816"/>
          </a:xfrm>
          <a:prstGeom prst="rect">
            <a:avLst/>
          </a:prstGeom>
          <a:solidFill>
            <a:srgbClr val="00B0F0"/>
          </a:solidFill>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400" dirty="0"/>
              <a:t>In hindsight, the synthetic carcasses, which consisted of raven decoys and a game caller playing the sound of scavenging ravens, were unlikely to attract raptors due to raptors’ widespread distribution on the landscape and the narrow radius of the game caller playing back raven scavenging sounds. </a:t>
            </a:r>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In addition, static raven decoys would not have alerted raptors to the notion that anything of importance was happening.</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In terms of </a:t>
            </a:r>
            <a:r>
              <a:rPr lang="en-US" sz="2400" dirty="0">
                <a:highlight>
                  <a:srgbClr val="00FF00"/>
                </a:highlight>
              </a:rPr>
              <a:t>how science is made</a:t>
            </a:r>
            <a:r>
              <a:rPr lang="en-US" sz="2400" dirty="0"/>
              <a:t>, we are back to the idea of “you have to start somewhere.”</a:t>
            </a:r>
          </a:p>
        </p:txBody>
      </p:sp>
      <p:grpSp>
        <p:nvGrpSpPr>
          <p:cNvPr id="23"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77387E1-1394-47F1-8159-20BF46DE5CD2}"/>
              </a:ext>
            </a:extLst>
          </p:cNvPr>
          <p:cNvSpPr txBox="1"/>
          <p:nvPr/>
        </p:nvSpPr>
        <p:spPr>
          <a:xfrm>
            <a:off x="8645236" y="5971309"/>
            <a:ext cx="2757055" cy="369332"/>
          </a:xfrm>
          <a:prstGeom prst="rect">
            <a:avLst/>
          </a:prstGeom>
          <a:noFill/>
        </p:spPr>
        <p:txBody>
          <a:bodyPr wrap="square" rtlCol="0">
            <a:spAutoFit/>
          </a:bodyPr>
          <a:lstStyle/>
          <a:p>
            <a:pPr algn="r"/>
            <a:r>
              <a:rPr lang="en-US" dirty="0">
                <a:solidFill>
                  <a:schemeClr val="bg1"/>
                </a:solidFill>
              </a:rPr>
              <a:t>Photo: Soren Orr</a:t>
            </a:r>
          </a:p>
        </p:txBody>
      </p:sp>
      <p:pic>
        <p:nvPicPr>
          <p:cNvPr id="14" name="Picture 13" descr="A picture containing sky, outdoor, bird, grass&#10;&#10;Description automatically generated">
            <a:extLst>
              <a:ext uri="{FF2B5EF4-FFF2-40B4-BE49-F238E27FC236}">
                <a16:creationId xmlns:a16="http://schemas.microsoft.com/office/drawing/2014/main" id="{B2CF204B-B4D6-469C-B214-BFB41EE04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717" y="543147"/>
            <a:ext cx="5101733" cy="5633816"/>
          </a:xfrm>
          <a:prstGeom prst="rect">
            <a:avLst/>
          </a:prstGeom>
        </p:spPr>
      </p:pic>
      <p:cxnSp>
        <p:nvCxnSpPr>
          <p:cNvPr id="16" name="Straight Connector 15">
            <a:extLst>
              <a:ext uri="{FF2B5EF4-FFF2-40B4-BE49-F238E27FC236}">
                <a16:creationId xmlns:a16="http://schemas.microsoft.com/office/drawing/2014/main" id="{ECBAF401-0CEB-407D-886F-20469A1DE47F}"/>
              </a:ext>
            </a:extLst>
          </p:cNvPr>
          <p:cNvCxnSpPr>
            <a:cxnSpLocks/>
          </p:cNvCxnSpPr>
          <p:nvPr/>
        </p:nvCxnSpPr>
        <p:spPr>
          <a:xfrm flipH="1" flipV="1">
            <a:off x="9772650" y="1371601"/>
            <a:ext cx="438150" cy="56370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1A7D78-4744-443E-AE2B-6F61B617F54E}"/>
              </a:ext>
            </a:extLst>
          </p:cNvPr>
          <p:cNvCxnSpPr>
            <a:cxnSpLocks/>
          </p:cNvCxnSpPr>
          <p:nvPr/>
        </p:nvCxnSpPr>
        <p:spPr>
          <a:xfrm flipH="1" flipV="1">
            <a:off x="9648825" y="1653454"/>
            <a:ext cx="485485" cy="2818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0378F5-1164-463D-B8FD-8E79B4562254}"/>
              </a:ext>
            </a:extLst>
          </p:cNvPr>
          <p:cNvCxnSpPr>
            <a:cxnSpLocks/>
          </p:cNvCxnSpPr>
          <p:nvPr/>
        </p:nvCxnSpPr>
        <p:spPr>
          <a:xfrm flipH="1" flipV="1">
            <a:off x="10076261" y="1321553"/>
            <a:ext cx="180978" cy="5637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37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55F31BC-5C21-49F1-99A8-070A2E43538A}"/>
              </a:ext>
            </a:extLst>
          </p:cNvPr>
          <p:cNvSpPr txBox="1"/>
          <p:nvPr/>
        </p:nvSpPr>
        <p:spPr>
          <a:xfrm>
            <a:off x="7614737" y="527555"/>
            <a:ext cx="4355590" cy="5802890"/>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t>We were probably a bit lucky that the synthetic carcasses did attract both ravens and magpies, who sometimes circled over them.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These, in turn, attracted raptors.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control carcasses did not attract ravens or magpies and did not attract raptors.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So, our question was answered, but not in the way we expected.</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In terms of </a:t>
            </a:r>
            <a:r>
              <a:rPr lang="en-US" sz="2400" dirty="0">
                <a:highlight>
                  <a:srgbClr val="00FF00"/>
                </a:highlight>
              </a:rPr>
              <a:t>how science is made</a:t>
            </a:r>
            <a:r>
              <a:rPr lang="en-US" sz="2400" dirty="0"/>
              <a:t>, a little luck never hurts.</a:t>
            </a:r>
          </a:p>
        </p:txBody>
      </p:sp>
      <p:sp>
        <p:nvSpPr>
          <p:cNvPr id="5" name="TextBox 4">
            <a:extLst>
              <a:ext uri="{FF2B5EF4-FFF2-40B4-BE49-F238E27FC236}">
                <a16:creationId xmlns:a16="http://schemas.microsoft.com/office/drawing/2014/main" id="{6983C4B0-CC2F-4886-9A1C-0267D7EB512A}"/>
              </a:ext>
            </a:extLst>
          </p:cNvPr>
          <p:cNvSpPr txBox="1"/>
          <p:nvPr/>
        </p:nvSpPr>
        <p:spPr>
          <a:xfrm>
            <a:off x="691368" y="4981575"/>
            <a:ext cx="2064328" cy="369332"/>
          </a:xfrm>
          <a:prstGeom prst="rect">
            <a:avLst/>
          </a:prstGeom>
          <a:noFill/>
        </p:spPr>
        <p:txBody>
          <a:bodyPr wrap="square" rtlCol="0">
            <a:spAutoFit/>
          </a:bodyPr>
          <a:lstStyle/>
          <a:p>
            <a:r>
              <a:rPr lang="en-US" dirty="0"/>
              <a:t>Photo – M. Orr</a:t>
            </a:r>
          </a:p>
        </p:txBody>
      </p:sp>
      <p:pic>
        <p:nvPicPr>
          <p:cNvPr id="3" name="Picture 2" descr="A couple of birds flying in the sky&#10;&#10;Description automatically generated with low confidence">
            <a:extLst>
              <a:ext uri="{FF2B5EF4-FFF2-40B4-BE49-F238E27FC236}">
                <a16:creationId xmlns:a16="http://schemas.microsoft.com/office/drawing/2014/main" id="{382A6BB9-1E94-4F01-910C-2EA2989BF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02" y="1707118"/>
            <a:ext cx="6601746" cy="3105583"/>
          </a:xfrm>
          <a:prstGeom prst="rect">
            <a:avLst/>
          </a:prstGeom>
        </p:spPr>
      </p:pic>
    </p:spTree>
    <p:extLst>
      <p:ext uri="{BB962C8B-B14F-4D97-AF65-F5344CB8AC3E}">
        <p14:creationId xmlns:p14="http://schemas.microsoft.com/office/powerpoint/2010/main" val="55019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771" y="1198895"/>
            <a:ext cx="8712059" cy="5245448"/>
          </a:xfrm>
          <a:prstGeom prst="rect">
            <a:avLst/>
          </a:prstGeom>
        </p:spPr>
      </p:pic>
      <p:sp>
        <p:nvSpPr>
          <p:cNvPr id="4" name="TextBox 3"/>
          <p:cNvSpPr txBox="1"/>
          <p:nvPr/>
        </p:nvSpPr>
        <p:spPr>
          <a:xfrm>
            <a:off x="544286" y="413657"/>
            <a:ext cx="1255485" cy="369332"/>
          </a:xfrm>
          <a:prstGeom prst="rect">
            <a:avLst/>
          </a:prstGeom>
          <a:noFill/>
          <a:ln>
            <a:solidFill>
              <a:srgbClr val="FF0000"/>
            </a:solidFill>
          </a:ln>
        </p:spPr>
        <p:txBody>
          <a:bodyPr wrap="square" rtlCol="0">
            <a:spAutoFit/>
          </a:bodyPr>
          <a:lstStyle/>
          <a:p>
            <a:r>
              <a:rPr lang="en-US" dirty="0"/>
              <a:t>SLIDE 2a.</a:t>
            </a:r>
          </a:p>
        </p:txBody>
      </p:sp>
    </p:spTree>
    <p:extLst>
      <p:ext uri="{BB962C8B-B14F-4D97-AF65-F5344CB8AC3E}">
        <p14:creationId xmlns:p14="http://schemas.microsoft.com/office/powerpoint/2010/main" val="98739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94BD30-BB0B-420F-A798-FDE9DD88B6D6}"/>
              </a:ext>
            </a:extLst>
          </p:cNvPr>
          <p:cNvSpPr txBox="1"/>
          <p:nvPr/>
        </p:nvSpPr>
        <p:spPr>
          <a:xfrm>
            <a:off x="486821" y="376535"/>
            <a:ext cx="5472545" cy="1938992"/>
          </a:xfrm>
          <a:prstGeom prst="rect">
            <a:avLst/>
          </a:prstGeom>
          <a:noFill/>
        </p:spPr>
        <p:txBody>
          <a:bodyPr wrap="square" rtlCol="0">
            <a:spAutoFit/>
          </a:bodyPr>
          <a:lstStyle/>
          <a:p>
            <a:r>
              <a:rPr lang="en-US" sz="2400" dirty="0"/>
              <a:t>After conducting two different observational studies and an experimental study, all of which pointed to heterospecific cues, we thought we had some convincing findings. </a:t>
            </a:r>
          </a:p>
        </p:txBody>
      </p:sp>
      <p:pic>
        <p:nvPicPr>
          <p:cNvPr id="8" name="Picture 7" descr="A picture containing grass, outdoor, tree, bird&#10;&#10;Description automatically generated">
            <a:extLst>
              <a:ext uri="{FF2B5EF4-FFF2-40B4-BE49-F238E27FC236}">
                <a16:creationId xmlns:a16="http://schemas.microsoft.com/office/drawing/2014/main" id="{61F9CF42-5BD3-41BC-9044-C6D13BFF8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28" y="2533650"/>
            <a:ext cx="5572125" cy="4171950"/>
          </a:xfrm>
          <a:prstGeom prst="rect">
            <a:avLst/>
          </a:prstGeom>
        </p:spPr>
      </p:pic>
      <p:sp>
        <p:nvSpPr>
          <p:cNvPr id="6" name="TextBox 5">
            <a:extLst>
              <a:ext uri="{FF2B5EF4-FFF2-40B4-BE49-F238E27FC236}">
                <a16:creationId xmlns:a16="http://schemas.microsoft.com/office/drawing/2014/main" id="{8CFE6E17-BF13-403A-97D5-8A39734C5058}"/>
              </a:ext>
            </a:extLst>
          </p:cNvPr>
          <p:cNvSpPr txBox="1"/>
          <p:nvPr/>
        </p:nvSpPr>
        <p:spPr>
          <a:xfrm>
            <a:off x="6743297" y="4433132"/>
            <a:ext cx="4752110" cy="1938992"/>
          </a:xfrm>
          <a:prstGeom prst="rect">
            <a:avLst/>
          </a:prstGeom>
          <a:noFill/>
        </p:spPr>
        <p:txBody>
          <a:bodyPr wrap="square" rtlCol="0">
            <a:spAutoFit/>
          </a:bodyPr>
          <a:lstStyle/>
          <a:p>
            <a:r>
              <a:rPr lang="en-US" sz="2400" dirty="0"/>
              <a:t>However, in terms of </a:t>
            </a:r>
            <a:r>
              <a:rPr lang="en-US" sz="2400" dirty="0">
                <a:highlight>
                  <a:srgbClr val="00FF00"/>
                </a:highlight>
              </a:rPr>
              <a:t>how science is made</a:t>
            </a:r>
            <a:r>
              <a:rPr lang="en-US" sz="2400" dirty="0"/>
              <a:t>, we still had to convince peer reviewers, whose job is to tear into your work with a helpful yet critical eye.</a:t>
            </a:r>
          </a:p>
        </p:txBody>
      </p:sp>
      <p:sp>
        <p:nvSpPr>
          <p:cNvPr id="2" name="TextBox 1">
            <a:extLst>
              <a:ext uri="{FF2B5EF4-FFF2-40B4-BE49-F238E27FC236}">
                <a16:creationId xmlns:a16="http://schemas.microsoft.com/office/drawing/2014/main" id="{02A11C74-F7BF-4403-A474-37D7A6B70237}"/>
              </a:ext>
            </a:extLst>
          </p:cNvPr>
          <p:cNvSpPr txBox="1"/>
          <p:nvPr/>
        </p:nvSpPr>
        <p:spPr>
          <a:xfrm>
            <a:off x="4020207" y="6044043"/>
            <a:ext cx="1939159" cy="369332"/>
          </a:xfrm>
          <a:prstGeom prst="rect">
            <a:avLst/>
          </a:prstGeom>
          <a:noFill/>
        </p:spPr>
        <p:txBody>
          <a:bodyPr wrap="square" rtlCol="0">
            <a:spAutoFit/>
          </a:bodyPr>
          <a:lstStyle/>
          <a:p>
            <a:r>
              <a:rPr lang="en-US" dirty="0">
                <a:solidFill>
                  <a:schemeClr val="bg1"/>
                </a:solidFill>
              </a:rPr>
              <a:t>Photos J. Nelson</a:t>
            </a:r>
          </a:p>
        </p:txBody>
      </p:sp>
      <p:pic>
        <p:nvPicPr>
          <p:cNvPr id="10" name="Picture 9" descr="A picture containing tree, mammal, outdoor, cat&#10;&#10;Description automatically generated">
            <a:extLst>
              <a:ext uri="{FF2B5EF4-FFF2-40B4-BE49-F238E27FC236}">
                <a16:creationId xmlns:a16="http://schemas.microsoft.com/office/drawing/2014/main" id="{CFE11075-CE46-43B0-8DEC-E65AAF35D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161925"/>
            <a:ext cx="5562600" cy="4171950"/>
          </a:xfrm>
          <a:prstGeom prst="rect">
            <a:avLst/>
          </a:prstGeom>
        </p:spPr>
      </p:pic>
    </p:spTree>
    <p:extLst>
      <p:ext uri="{BB962C8B-B14F-4D97-AF65-F5344CB8AC3E}">
        <p14:creationId xmlns:p14="http://schemas.microsoft.com/office/powerpoint/2010/main" val="162126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2E9E-3711-413D-80D4-1086DC93D5D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Problems posed by peer reviewers…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AE7A79-1FBB-49C3-972F-C7B770980E82}"/>
              </a:ext>
            </a:extLst>
          </p:cNvPr>
          <p:cNvSpPr>
            <a:spLocks noGrp="1"/>
          </p:cNvSpPr>
          <p:nvPr>
            <p:ph idx="1"/>
          </p:nvPr>
        </p:nvSpPr>
        <p:spPr>
          <a:xfrm>
            <a:off x="4336472" y="0"/>
            <a:ext cx="6906491" cy="6858000"/>
          </a:xfrm>
        </p:spPr>
        <p:txBody>
          <a:bodyPr anchor="ctr">
            <a:normAutofit/>
          </a:bodyPr>
          <a:lstStyle/>
          <a:p>
            <a:r>
              <a:rPr lang="en-US" sz="2200" dirty="0"/>
              <a:t>Our manuscript was rejected without being reviewed by the journals </a:t>
            </a:r>
            <a:r>
              <a:rPr lang="en-US" sz="2200" i="1" dirty="0"/>
              <a:t>Ecology Letters</a:t>
            </a:r>
            <a:r>
              <a:rPr lang="en-US" sz="2200" dirty="0"/>
              <a:t> and </a:t>
            </a:r>
            <a:r>
              <a:rPr lang="en-US" sz="2200" i="1" dirty="0" err="1"/>
              <a:t>Oecologia</a:t>
            </a:r>
            <a:r>
              <a:rPr lang="en-US" sz="2200" dirty="0"/>
              <a:t>.</a:t>
            </a:r>
          </a:p>
          <a:p>
            <a:endParaRPr lang="en-US" sz="2200" dirty="0"/>
          </a:p>
          <a:p>
            <a:r>
              <a:rPr lang="en-US" sz="2200" dirty="0"/>
              <a:t>It was reviewed by the </a:t>
            </a:r>
            <a:r>
              <a:rPr lang="en-US" sz="2200" i="1" dirty="0"/>
              <a:t>Journal of Animal Ecology</a:t>
            </a:r>
            <a:r>
              <a:rPr lang="en-US" sz="2200" dirty="0"/>
              <a:t>, but rejected for three main reasons:</a:t>
            </a:r>
          </a:p>
          <a:p>
            <a:pPr lvl="1"/>
            <a:r>
              <a:rPr lang="en-US" sz="2200" dirty="0"/>
              <a:t>Reviewers felt that we may have been measuring the same eagle repeatedly in some cases if our carcasses were not spread far enough apart.</a:t>
            </a:r>
          </a:p>
          <a:p>
            <a:pPr lvl="1"/>
            <a:r>
              <a:rPr lang="en-US" sz="2200" dirty="0"/>
              <a:t>Reviewers had a problem with the fact that in our experimental study we used the same 8 minute loop of raven foraging sounds (which we had made at a carcass) instead of using a different set of sounds for every replicate.</a:t>
            </a:r>
          </a:p>
          <a:p>
            <a:pPr lvl="1"/>
            <a:r>
              <a:rPr lang="en-US" sz="2200" dirty="0"/>
              <a:t>Reviewers felt our statistical analysis of our carcass discovery data should use more up-to-date generalized linear mixed models (GLMMs).</a:t>
            </a:r>
          </a:p>
          <a:p>
            <a:pPr marL="457200" lvl="1" indent="0">
              <a:buNone/>
            </a:pPr>
            <a:endParaRPr lang="en-US" sz="2200" dirty="0"/>
          </a:p>
        </p:txBody>
      </p:sp>
    </p:spTree>
    <p:extLst>
      <p:ext uri="{BB962C8B-B14F-4D97-AF65-F5344CB8AC3E}">
        <p14:creationId xmlns:p14="http://schemas.microsoft.com/office/powerpoint/2010/main" val="3197228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92E9E-3711-413D-80D4-1086DC93D5D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Responses to peer reviewers…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AE7A79-1FBB-49C3-972F-C7B770980E82}"/>
              </a:ext>
            </a:extLst>
          </p:cNvPr>
          <p:cNvSpPr>
            <a:spLocks noGrp="1"/>
          </p:cNvSpPr>
          <p:nvPr>
            <p:ph idx="1"/>
          </p:nvPr>
        </p:nvSpPr>
        <p:spPr>
          <a:xfrm>
            <a:off x="4019950" y="385943"/>
            <a:ext cx="7057858" cy="6086113"/>
          </a:xfrm>
        </p:spPr>
        <p:txBody>
          <a:bodyPr anchor="ctr">
            <a:normAutofit lnSpcReduction="10000"/>
          </a:bodyPr>
          <a:lstStyle/>
          <a:p>
            <a:pPr marL="0" indent="0">
              <a:buNone/>
            </a:pPr>
            <a:r>
              <a:rPr lang="en-US" sz="2000" dirty="0"/>
              <a:t>We addressed these problems as follows and resubmitted to </a:t>
            </a:r>
            <a:r>
              <a:rPr lang="en-US" sz="2000" i="1" dirty="0"/>
              <a:t>Animal </a:t>
            </a:r>
            <a:r>
              <a:rPr lang="en-US" sz="2000" i="1" dirty="0" err="1"/>
              <a:t>Behaviour</a:t>
            </a:r>
            <a:r>
              <a:rPr lang="en-US" sz="2000" dirty="0"/>
              <a:t>, which accepted the manuscript after some further revision.</a:t>
            </a:r>
          </a:p>
          <a:p>
            <a:pPr lvl="1"/>
            <a:r>
              <a:rPr lang="en-US" sz="2000" dirty="0"/>
              <a:t>Using data on the sizes of eagle territories, we eliminated any possible replicates from within the same territory. There were only a few of these, and eliminating them did not change our results.</a:t>
            </a:r>
          </a:p>
          <a:p>
            <a:pPr lvl="1"/>
            <a:r>
              <a:rPr lang="en-US" sz="2000" dirty="0"/>
              <a:t>We emphasized that it was live ravens and magpies, not the raven audio recording, that attracted the raptors to synthetic carcasses, so using the same recording was not a problem because individual live ravens and magpies differed at each synthetic carcass, suggesting it was not just the behavior of one whacky corvid that attracted raptors.</a:t>
            </a:r>
          </a:p>
          <a:p>
            <a:pPr lvl="1"/>
            <a:r>
              <a:rPr lang="en-US" sz="2000" dirty="0"/>
              <a:t>Jim Watson reanalyzed our data using GLMMs.</a:t>
            </a:r>
          </a:p>
          <a:p>
            <a:pPr lvl="1"/>
            <a:endParaRPr lang="en-US" sz="2000" dirty="0"/>
          </a:p>
          <a:p>
            <a:pPr marL="457200" lvl="1" indent="0">
              <a:buNone/>
            </a:pPr>
            <a:r>
              <a:rPr lang="en-US" sz="2000" dirty="0"/>
              <a:t>In terms of </a:t>
            </a:r>
            <a:r>
              <a:rPr lang="en-US" sz="2000" dirty="0">
                <a:highlight>
                  <a:srgbClr val="00FF00"/>
                </a:highlight>
              </a:rPr>
              <a:t>how science is made</a:t>
            </a:r>
            <a:r>
              <a:rPr lang="en-US" sz="2000" dirty="0"/>
              <a:t>, comments by peer reviewers greatly improved the scientific quality of our manuscript. Another lesson about </a:t>
            </a:r>
            <a:r>
              <a:rPr lang="en-US" sz="2000" dirty="0">
                <a:highlight>
                  <a:srgbClr val="00FF00"/>
                </a:highlight>
              </a:rPr>
              <a:t>how science is made </a:t>
            </a:r>
            <a:r>
              <a:rPr lang="en-US" sz="2000" dirty="0"/>
              <a:t>is that initial rejection from a journal does not necessarily mean your research is worthless. It may just mean that your peer reviewers were diligent and thorough.</a:t>
            </a:r>
          </a:p>
        </p:txBody>
      </p:sp>
    </p:spTree>
    <p:extLst>
      <p:ext uri="{BB962C8B-B14F-4D97-AF65-F5344CB8AC3E}">
        <p14:creationId xmlns:p14="http://schemas.microsoft.com/office/powerpoint/2010/main" val="76764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tree, grass, mammal&#10;&#10;Description automatically generated">
            <a:extLst>
              <a:ext uri="{FF2B5EF4-FFF2-40B4-BE49-F238E27FC236}">
                <a16:creationId xmlns:a16="http://schemas.microsoft.com/office/drawing/2014/main" id="{D6911858-90E6-4375-B6C5-408E6026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sp>
        <p:nvSpPr>
          <p:cNvPr id="2" name="TextBox 1"/>
          <p:cNvSpPr txBox="1"/>
          <p:nvPr/>
        </p:nvSpPr>
        <p:spPr>
          <a:xfrm>
            <a:off x="332510" y="1997839"/>
            <a:ext cx="6511635" cy="2862322"/>
          </a:xfrm>
          <a:prstGeom prst="rect">
            <a:avLst/>
          </a:prstGeom>
          <a:solidFill>
            <a:srgbClr val="FFFFFF">
              <a:alpha val="65098"/>
            </a:srgbClr>
          </a:solidFill>
        </p:spPr>
        <p:txBody>
          <a:bodyPr wrap="square" rtlCol="0">
            <a:spAutoFit/>
          </a:bodyPr>
          <a:lstStyle/>
          <a:p>
            <a:r>
              <a:rPr lang="en-US" sz="2000" dirty="0"/>
              <a:t>Human anatomical adaptions </a:t>
            </a:r>
            <a:r>
              <a:rPr lang="en-US" sz="2000" baseline="0" dirty="0"/>
              <a:t>for endurance running may have originated to outrace other species to carcasses  (see </a:t>
            </a:r>
            <a:r>
              <a:rPr lang="en-US" sz="2000" dirty="0">
                <a:hlinkClick r:id="rId4">
                  <a:extLst>
                    <a:ext uri="{A12FA001-AC4F-418D-AE19-62706E023703}">
                      <ahyp:hlinkClr xmlns:ahyp="http://schemas.microsoft.com/office/drawing/2018/hyperlinkcolor" val="tx"/>
                    </a:ext>
                  </a:extLst>
                </a:hlinkClick>
              </a:rPr>
              <a:t>en.wikipedia.org/wiki/</a:t>
            </a:r>
            <a:r>
              <a:rPr lang="en-US" sz="2000" dirty="0" err="1">
                <a:hlinkClick r:id="rId4">
                  <a:extLst>
                    <a:ext uri="{A12FA001-AC4F-418D-AE19-62706E023703}">
                      <ahyp:hlinkClr xmlns:ahyp="http://schemas.microsoft.com/office/drawing/2018/hyperlinkcolor" val="tx"/>
                    </a:ext>
                  </a:extLst>
                </a:hlinkClick>
              </a:rPr>
              <a:t>Endurance_running_hypothesis</a:t>
            </a:r>
            <a:r>
              <a:rPr lang="en-US" sz="2000" dirty="0"/>
              <a:t> under</a:t>
            </a:r>
            <a:r>
              <a:rPr lang="en-US" sz="2000" baseline="0" dirty="0"/>
              <a:t> </a:t>
            </a:r>
            <a:r>
              <a:rPr lang="en-US" sz="2000" dirty="0"/>
              <a:t>“Endurance running and scavenging”).  If so, it is not unrealistic to imagine that races to carcasses may have been precipitated by cues such as those provided by circling vultures. Perhaps this is a bit of a stretch to say this, but similar heterospecific cues to those studied here may have made humans faster.</a:t>
            </a:r>
          </a:p>
        </p:txBody>
      </p:sp>
      <p:sp>
        <p:nvSpPr>
          <p:cNvPr id="3" name="Title 2">
            <a:extLst>
              <a:ext uri="{FF2B5EF4-FFF2-40B4-BE49-F238E27FC236}">
                <a16:creationId xmlns:a16="http://schemas.microsoft.com/office/drawing/2014/main" id="{B45BBABD-2514-47E8-A1D9-800A913098AC}"/>
              </a:ext>
            </a:extLst>
          </p:cNvPr>
          <p:cNvSpPr>
            <a:spLocks noGrp="1"/>
          </p:cNvSpPr>
          <p:nvPr>
            <p:ph type="title"/>
          </p:nvPr>
        </p:nvSpPr>
        <p:spPr>
          <a:xfrm>
            <a:off x="332510" y="386082"/>
            <a:ext cx="10515600" cy="1325563"/>
          </a:xfrm>
          <a:solidFill>
            <a:srgbClr val="FFFFFF">
              <a:alpha val="60000"/>
            </a:srgbClr>
          </a:solidFill>
        </p:spPr>
        <p:txBody>
          <a:bodyPr/>
          <a:lstStyle/>
          <a:p>
            <a:r>
              <a:rPr lang="en-US" dirty="0"/>
              <a:t>Further discussion – What about humans?</a:t>
            </a:r>
          </a:p>
        </p:txBody>
      </p:sp>
      <p:sp>
        <p:nvSpPr>
          <p:cNvPr id="4" name="TextBox 3">
            <a:extLst>
              <a:ext uri="{FF2B5EF4-FFF2-40B4-BE49-F238E27FC236}">
                <a16:creationId xmlns:a16="http://schemas.microsoft.com/office/drawing/2014/main" id="{623B098F-0169-48B8-A120-791BE6FFC2A4}"/>
              </a:ext>
            </a:extLst>
          </p:cNvPr>
          <p:cNvSpPr txBox="1"/>
          <p:nvPr/>
        </p:nvSpPr>
        <p:spPr>
          <a:xfrm>
            <a:off x="9837683" y="6337738"/>
            <a:ext cx="1686910" cy="369332"/>
          </a:xfrm>
          <a:prstGeom prst="rect">
            <a:avLst/>
          </a:prstGeom>
          <a:noFill/>
        </p:spPr>
        <p:txBody>
          <a:bodyPr wrap="square" rtlCol="0">
            <a:spAutoFit/>
          </a:bodyPr>
          <a:lstStyle/>
          <a:p>
            <a:r>
              <a:rPr lang="en-US" dirty="0">
                <a:solidFill>
                  <a:schemeClr val="bg1"/>
                </a:solidFill>
              </a:rPr>
              <a:t>Photo J. Nelson</a:t>
            </a:r>
          </a:p>
        </p:txBody>
      </p:sp>
    </p:spTree>
    <p:extLst>
      <p:ext uri="{BB962C8B-B14F-4D97-AF65-F5344CB8AC3E}">
        <p14:creationId xmlns:p14="http://schemas.microsoft.com/office/powerpoint/2010/main" val="191591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110" y="1305342"/>
            <a:ext cx="11600872" cy="4524315"/>
          </a:xfrm>
          <a:prstGeom prst="rect">
            <a:avLst/>
          </a:prstGeom>
        </p:spPr>
        <p:txBody>
          <a:bodyPr wrap="square">
            <a:spAutoFit/>
          </a:bodyPr>
          <a:lstStyle/>
          <a:p>
            <a:r>
              <a:rPr lang="en-US" sz="2400" u="sng" dirty="0"/>
              <a:t>Other terms: </a:t>
            </a:r>
          </a:p>
          <a:p>
            <a:pPr indent="-182880"/>
            <a:r>
              <a:rPr lang="en-US" sz="2400" b="1" dirty="0"/>
              <a:t>Exploitative competition – </a:t>
            </a:r>
            <a:r>
              <a:rPr lang="en-US" sz="2400" dirty="0"/>
              <a:t>Competition is indirect (e.g. one species uses up a resource before another species accesses it).</a:t>
            </a:r>
          </a:p>
          <a:p>
            <a:pPr indent="-182880"/>
            <a:r>
              <a:rPr lang="en-US" sz="2400" b="1" dirty="0"/>
              <a:t>Interference competition – </a:t>
            </a:r>
            <a:r>
              <a:rPr lang="en-US" sz="2400" dirty="0"/>
              <a:t>Competition is direct (e.g. physical aggression).</a:t>
            </a:r>
            <a:endParaRPr lang="en-US" sz="2400" b="1" dirty="0"/>
          </a:p>
          <a:p>
            <a:pPr indent="-182880"/>
            <a:r>
              <a:rPr lang="en-US" sz="2400" b="1" dirty="0"/>
              <a:t>Conspecific</a:t>
            </a:r>
            <a:r>
              <a:rPr lang="en-US" sz="2400" dirty="0"/>
              <a:t> – Individual of the same species.                             </a:t>
            </a:r>
          </a:p>
          <a:p>
            <a:pPr indent="-182880"/>
            <a:r>
              <a:rPr lang="en-US" sz="2400" b="1" dirty="0"/>
              <a:t>Heterospecific</a:t>
            </a:r>
            <a:r>
              <a:rPr lang="en-US" sz="2400" dirty="0"/>
              <a:t> – Individual of a different species.</a:t>
            </a:r>
          </a:p>
          <a:p>
            <a:pPr indent="-182880"/>
            <a:r>
              <a:rPr lang="en-US" sz="2400" b="1" dirty="0"/>
              <a:t>Carcass</a:t>
            </a:r>
            <a:r>
              <a:rPr lang="en-US" sz="2400" dirty="0"/>
              <a:t> – The dead body of an animal.                                        </a:t>
            </a:r>
          </a:p>
          <a:p>
            <a:pPr indent="-182880"/>
            <a:r>
              <a:rPr lang="en-US" sz="2400" b="1" dirty="0"/>
              <a:t>Carrion</a:t>
            </a:r>
            <a:r>
              <a:rPr lang="en-US" sz="2400" dirty="0"/>
              <a:t> – The decaying flesh of dead animals.</a:t>
            </a:r>
          </a:p>
          <a:p>
            <a:pPr indent="-182880"/>
            <a:r>
              <a:rPr lang="en-US" sz="2400" b="1" dirty="0"/>
              <a:t>Social information</a:t>
            </a:r>
            <a:r>
              <a:rPr lang="en-US" sz="2400" dirty="0"/>
              <a:t> – Information gained by observing other individuals.</a:t>
            </a:r>
          </a:p>
          <a:p>
            <a:pPr indent="-182880"/>
            <a:r>
              <a:rPr lang="en-US" sz="2400" b="1" dirty="0"/>
              <a:t>Cue</a:t>
            </a:r>
            <a:r>
              <a:rPr lang="en-US" sz="2400" dirty="0"/>
              <a:t> - Any behavior that </a:t>
            </a:r>
            <a:r>
              <a:rPr lang="en-US" sz="2400" u="sng" dirty="0"/>
              <a:t>inadvertently</a:t>
            </a:r>
            <a:r>
              <a:rPr lang="en-US" sz="2400" dirty="0"/>
              <a:t> provides social information during performance of an activity.</a:t>
            </a:r>
          </a:p>
          <a:p>
            <a:pPr indent="-182880"/>
            <a:r>
              <a:rPr lang="en-US" sz="2400" b="1" dirty="0"/>
              <a:t>Signal</a:t>
            </a:r>
            <a:r>
              <a:rPr lang="en-US" sz="2400" dirty="0"/>
              <a:t> – A behavior that </a:t>
            </a:r>
            <a:r>
              <a:rPr lang="en-US" sz="2400" u="sng" dirty="0"/>
              <a:t>intentionally</a:t>
            </a:r>
            <a:r>
              <a:rPr lang="en-US" sz="2400" dirty="0"/>
              <a:t> conveys social information.</a:t>
            </a:r>
          </a:p>
        </p:txBody>
      </p:sp>
      <p:sp>
        <p:nvSpPr>
          <p:cNvPr id="5" name="TextBox 4"/>
          <p:cNvSpPr txBox="1"/>
          <p:nvPr/>
        </p:nvSpPr>
        <p:spPr>
          <a:xfrm>
            <a:off x="369453" y="166255"/>
            <a:ext cx="1285176" cy="369332"/>
          </a:xfrm>
          <a:prstGeom prst="rect">
            <a:avLst/>
          </a:prstGeom>
          <a:noFill/>
          <a:ln>
            <a:solidFill>
              <a:srgbClr val="FF0000"/>
            </a:solidFill>
          </a:ln>
        </p:spPr>
        <p:txBody>
          <a:bodyPr wrap="square" rtlCol="0">
            <a:spAutoFit/>
          </a:bodyPr>
          <a:lstStyle/>
          <a:p>
            <a:r>
              <a:rPr lang="en-US" dirty="0"/>
              <a:t>SLIDE 2b.</a:t>
            </a:r>
          </a:p>
        </p:txBody>
      </p:sp>
    </p:spTree>
    <p:extLst>
      <p:ext uri="{BB962C8B-B14F-4D97-AF65-F5344CB8AC3E}">
        <p14:creationId xmlns:p14="http://schemas.microsoft.com/office/powerpoint/2010/main" val="422440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8943" y="348343"/>
            <a:ext cx="4288971" cy="584775"/>
          </a:xfrm>
          <a:prstGeom prst="rect">
            <a:avLst/>
          </a:prstGeom>
          <a:noFill/>
        </p:spPr>
        <p:txBody>
          <a:bodyPr wrap="square" rtlCol="0">
            <a:spAutoFit/>
          </a:bodyPr>
          <a:lstStyle/>
          <a:p>
            <a:pPr algn="ctr"/>
            <a:r>
              <a:rPr lang="en-US" sz="3200" dirty="0"/>
              <a:t>Cats at Carcasses</a:t>
            </a:r>
          </a:p>
        </p:txBody>
      </p:sp>
      <p:sp>
        <p:nvSpPr>
          <p:cNvPr id="9" name="TextBox 8"/>
          <p:cNvSpPr txBox="1"/>
          <p:nvPr/>
        </p:nvSpPr>
        <p:spPr>
          <a:xfrm>
            <a:off x="16969" y="6488668"/>
            <a:ext cx="3482788" cy="369332"/>
          </a:xfrm>
          <a:prstGeom prst="rect">
            <a:avLst/>
          </a:prstGeom>
          <a:noFill/>
        </p:spPr>
        <p:txBody>
          <a:bodyPr wrap="square" rtlCol="0">
            <a:spAutoFit/>
          </a:bodyPr>
          <a:lstStyle/>
          <a:p>
            <a:r>
              <a:rPr lang="en-US" dirty="0">
                <a:solidFill>
                  <a:schemeClr val="bg1">
                    <a:lumMod val="50000"/>
                  </a:schemeClr>
                </a:solidFill>
              </a:rPr>
              <a:t>Photos Jon Nelson</a:t>
            </a:r>
          </a:p>
        </p:txBody>
      </p:sp>
      <p:sp>
        <p:nvSpPr>
          <p:cNvPr id="3" name="TextBox 2"/>
          <p:cNvSpPr txBox="1"/>
          <p:nvPr/>
        </p:nvSpPr>
        <p:spPr>
          <a:xfrm>
            <a:off x="337457" y="217714"/>
            <a:ext cx="1001486" cy="369332"/>
          </a:xfrm>
          <a:prstGeom prst="rect">
            <a:avLst/>
          </a:prstGeom>
          <a:noFill/>
          <a:ln>
            <a:solidFill>
              <a:srgbClr val="FF0000"/>
            </a:solidFill>
          </a:ln>
        </p:spPr>
        <p:txBody>
          <a:bodyPr wrap="square" rtlCol="0">
            <a:spAutoFit/>
          </a:bodyPr>
          <a:lstStyle/>
          <a:p>
            <a:r>
              <a:rPr lang="en-US" dirty="0"/>
              <a:t>SLIDE 3.</a:t>
            </a:r>
          </a:p>
        </p:txBody>
      </p:sp>
      <p:pic>
        <p:nvPicPr>
          <p:cNvPr id="6" name="Picture 5" descr="A picture containing text, outdoor, sky, grass&#10;&#10;Description automatically generated">
            <a:extLst>
              <a:ext uri="{FF2B5EF4-FFF2-40B4-BE49-F238E27FC236}">
                <a16:creationId xmlns:a16="http://schemas.microsoft.com/office/drawing/2014/main" id="{56F4CA71-145F-4012-A037-7898293AB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9" y="1122921"/>
            <a:ext cx="6696075" cy="5019675"/>
          </a:xfrm>
          <a:prstGeom prst="rect">
            <a:avLst/>
          </a:prstGeom>
        </p:spPr>
      </p:pic>
      <p:pic>
        <p:nvPicPr>
          <p:cNvPr id="11" name="Picture 10" descr="A bear walking in the snow&#10;&#10;Description automatically generated with low confidence">
            <a:extLst>
              <a:ext uri="{FF2B5EF4-FFF2-40B4-BE49-F238E27FC236}">
                <a16:creationId xmlns:a16="http://schemas.microsoft.com/office/drawing/2014/main" id="{38E69BB2-815A-4A02-ACC0-B74EA6EBB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773" y="79933"/>
            <a:ext cx="5314950" cy="3552825"/>
          </a:xfrm>
          <a:prstGeom prst="rect">
            <a:avLst/>
          </a:prstGeom>
        </p:spPr>
      </p:pic>
      <p:pic>
        <p:nvPicPr>
          <p:cNvPr id="13" name="Picture 12" descr="A picture containing tree, grass, outdoor, mammal&#10;&#10;Description automatically generated">
            <a:extLst>
              <a:ext uri="{FF2B5EF4-FFF2-40B4-BE49-F238E27FC236}">
                <a16:creationId xmlns:a16="http://schemas.microsoft.com/office/drawing/2014/main" id="{9E77AB34-28DD-43FC-9E9C-0FED169D8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7050" y="2876550"/>
            <a:ext cx="5314950" cy="3981450"/>
          </a:xfrm>
          <a:prstGeom prst="rect">
            <a:avLst/>
          </a:prstGeom>
        </p:spPr>
      </p:pic>
    </p:spTree>
    <p:extLst>
      <p:ext uri="{BB962C8B-B14F-4D97-AF65-F5344CB8AC3E}">
        <p14:creationId xmlns:p14="http://schemas.microsoft.com/office/powerpoint/2010/main" val="79445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1852" y="186443"/>
            <a:ext cx="2652584" cy="584775"/>
          </a:xfrm>
          <a:prstGeom prst="rect">
            <a:avLst/>
          </a:prstGeom>
          <a:noFill/>
        </p:spPr>
        <p:txBody>
          <a:bodyPr wrap="square" rtlCol="0">
            <a:spAutoFit/>
          </a:bodyPr>
          <a:lstStyle/>
          <a:p>
            <a:r>
              <a:rPr lang="en-US" sz="3200" dirty="0"/>
              <a:t>Cats and Dogs</a:t>
            </a:r>
          </a:p>
        </p:txBody>
      </p:sp>
      <p:sp>
        <p:nvSpPr>
          <p:cNvPr id="7" name="TextBox 6"/>
          <p:cNvSpPr txBox="1"/>
          <p:nvPr/>
        </p:nvSpPr>
        <p:spPr>
          <a:xfrm>
            <a:off x="52175" y="6414247"/>
            <a:ext cx="4008837" cy="369332"/>
          </a:xfrm>
          <a:prstGeom prst="rect">
            <a:avLst/>
          </a:prstGeom>
          <a:noFill/>
        </p:spPr>
        <p:txBody>
          <a:bodyPr wrap="square" rtlCol="0">
            <a:spAutoFit/>
          </a:bodyPr>
          <a:lstStyle/>
          <a:p>
            <a:r>
              <a:rPr lang="en-US" dirty="0">
                <a:solidFill>
                  <a:schemeClr val="bg1">
                    <a:lumMod val="50000"/>
                  </a:schemeClr>
                </a:solidFill>
              </a:rPr>
              <a:t>Photos Jon Nelson</a:t>
            </a:r>
          </a:p>
        </p:txBody>
      </p:sp>
      <p:sp>
        <p:nvSpPr>
          <p:cNvPr id="4" name="TextBox 3"/>
          <p:cNvSpPr txBox="1"/>
          <p:nvPr/>
        </p:nvSpPr>
        <p:spPr>
          <a:xfrm>
            <a:off x="250371" y="186443"/>
            <a:ext cx="1128486" cy="369332"/>
          </a:xfrm>
          <a:prstGeom prst="rect">
            <a:avLst/>
          </a:prstGeom>
          <a:noFill/>
          <a:ln>
            <a:solidFill>
              <a:srgbClr val="FF0000"/>
            </a:solidFill>
          </a:ln>
        </p:spPr>
        <p:txBody>
          <a:bodyPr wrap="square" rtlCol="0">
            <a:spAutoFit/>
          </a:bodyPr>
          <a:lstStyle/>
          <a:p>
            <a:r>
              <a:rPr lang="en-US" dirty="0"/>
              <a:t>SLIDE 4.</a:t>
            </a:r>
          </a:p>
        </p:txBody>
      </p:sp>
      <p:pic>
        <p:nvPicPr>
          <p:cNvPr id="9" name="Picture 8" descr="A picture containing text, mammal&#10;&#10;Description automatically generated">
            <a:extLst>
              <a:ext uri="{FF2B5EF4-FFF2-40B4-BE49-F238E27FC236}">
                <a16:creationId xmlns:a16="http://schemas.microsoft.com/office/drawing/2014/main" id="{2154C35A-350E-4227-B78A-566C301B4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889448"/>
            <a:ext cx="6915150" cy="5191125"/>
          </a:xfrm>
          <a:prstGeom prst="rect">
            <a:avLst/>
          </a:prstGeom>
        </p:spPr>
      </p:pic>
      <p:pic>
        <p:nvPicPr>
          <p:cNvPr id="11" name="Picture 10" descr="A wolf standing in the snow&#10;&#10;Description automatically generated with low confidence">
            <a:extLst>
              <a:ext uri="{FF2B5EF4-FFF2-40B4-BE49-F238E27FC236}">
                <a16:creationId xmlns:a16="http://schemas.microsoft.com/office/drawing/2014/main" id="{9DA588E9-1248-4768-8D05-50D5EDBE4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325" y="0"/>
            <a:ext cx="5019675" cy="3762375"/>
          </a:xfrm>
          <a:prstGeom prst="rect">
            <a:avLst/>
          </a:prstGeom>
        </p:spPr>
      </p:pic>
      <p:pic>
        <p:nvPicPr>
          <p:cNvPr id="13" name="Picture 12" descr="A picture containing text, outdoor, grass, field&#10;&#10;Description automatically generated">
            <a:extLst>
              <a:ext uri="{FF2B5EF4-FFF2-40B4-BE49-F238E27FC236}">
                <a16:creationId xmlns:a16="http://schemas.microsoft.com/office/drawing/2014/main" id="{0F9C4C48-0DD4-43C1-83DA-17BE2D895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325" y="3095625"/>
            <a:ext cx="5019675" cy="3762375"/>
          </a:xfrm>
          <a:prstGeom prst="rect">
            <a:avLst/>
          </a:prstGeom>
        </p:spPr>
      </p:pic>
    </p:spTree>
    <p:extLst>
      <p:ext uri="{BB962C8B-B14F-4D97-AF65-F5344CB8AC3E}">
        <p14:creationId xmlns:p14="http://schemas.microsoft.com/office/powerpoint/2010/main" val="42019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grass, mammal, outdoor&#10;&#10;Description automatically generated">
            <a:extLst>
              <a:ext uri="{FF2B5EF4-FFF2-40B4-BE49-F238E27FC236}">
                <a16:creationId xmlns:a16="http://schemas.microsoft.com/office/drawing/2014/main" id="{FEE89B1A-E54C-4B01-9D89-DAC0D3060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82588" y="6400800"/>
            <a:ext cx="5082988" cy="369332"/>
          </a:xfrm>
          <a:prstGeom prst="rect">
            <a:avLst/>
          </a:prstGeom>
          <a:noFill/>
        </p:spPr>
        <p:txBody>
          <a:bodyPr wrap="square" rtlCol="0">
            <a:spAutoFit/>
          </a:bodyPr>
          <a:lstStyle/>
          <a:p>
            <a:r>
              <a:rPr lang="en-US" dirty="0">
                <a:solidFill>
                  <a:schemeClr val="bg1">
                    <a:lumMod val="50000"/>
                  </a:schemeClr>
                </a:solidFill>
              </a:rPr>
              <a:t>Photo Jon Nelson</a:t>
            </a:r>
          </a:p>
        </p:txBody>
      </p:sp>
      <p:sp>
        <p:nvSpPr>
          <p:cNvPr id="6" name="TextBox 5"/>
          <p:cNvSpPr txBox="1"/>
          <p:nvPr/>
        </p:nvSpPr>
        <p:spPr>
          <a:xfrm>
            <a:off x="2343310" y="479709"/>
            <a:ext cx="1922929" cy="584775"/>
          </a:xfrm>
          <a:prstGeom prst="rect">
            <a:avLst/>
          </a:prstGeom>
          <a:solidFill>
            <a:srgbClr val="FFFFFF">
              <a:alpha val="50196"/>
            </a:srgbClr>
          </a:solidFill>
        </p:spPr>
        <p:txBody>
          <a:bodyPr wrap="square" rtlCol="0">
            <a:spAutoFit/>
          </a:bodyPr>
          <a:lstStyle/>
          <a:p>
            <a:pPr algn="ctr"/>
            <a:r>
              <a:rPr lang="en-US" sz="3200" dirty="0"/>
              <a:t>Cougars</a:t>
            </a:r>
          </a:p>
        </p:txBody>
      </p:sp>
      <p:sp>
        <p:nvSpPr>
          <p:cNvPr id="2" name="TextBox 1"/>
          <p:cNvSpPr txBox="1"/>
          <p:nvPr/>
        </p:nvSpPr>
        <p:spPr>
          <a:xfrm>
            <a:off x="740230" y="457200"/>
            <a:ext cx="1142358" cy="369332"/>
          </a:xfrm>
          <a:prstGeom prst="rect">
            <a:avLst/>
          </a:prstGeom>
          <a:solidFill>
            <a:schemeClr val="bg1"/>
          </a:solidFill>
          <a:ln>
            <a:solidFill>
              <a:srgbClr val="FF0000"/>
            </a:solidFill>
          </a:ln>
        </p:spPr>
        <p:txBody>
          <a:bodyPr wrap="square" rtlCol="0">
            <a:spAutoFit/>
          </a:bodyPr>
          <a:lstStyle/>
          <a:p>
            <a:r>
              <a:rPr lang="en-US" dirty="0"/>
              <a:t>SLIDE 5.</a:t>
            </a:r>
          </a:p>
        </p:txBody>
      </p:sp>
    </p:spTree>
    <p:extLst>
      <p:ext uri="{BB962C8B-B14F-4D97-AF65-F5344CB8AC3E}">
        <p14:creationId xmlns:p14="http://schemas.microsoft.com/office/powerpoint/2010/main" val="219200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7541" y="1667435"/>
            <a:ext cx="2057400" cy="1077218"/>
          </a:xfrm>
          <a:prstGeom prst="rect">
            <a:avLst/>
          </a:prstGeom>
          <a:noFill/>
        </p:spPr>
        <p:txBody>
          <a:bodyPr wrap="square" rtlCol="0">
            <a:spAutoFit/>
          </a:bodyPr>
          <a:lstStyle/>
          <a:p>
            <a:r>
              <a:rPr lang="en-US" sz="3200" dirty="0"/>
              <a:t>Birds &amp; Dogs</a:t>
            </a:r>
          </a:p>
        </p:txBody>
      </p:sp>
      <p:sp>
        <p:nvSpPr>
          <p:cNvPr id="7" name="TextBox 6"/>
          <p:cNvSpPr txBox="1"/>
          <p:nvPr/>
        </p:nvSpPr>
        <p:spPr>
          <a:xfrm>
            <a:off x="215153" y="6347012"/>
            <a:ext cx="2339788" cy="369332"/>
          </a:xfrm>
          <a:prstGeom prst="rect">
            <a:avLst/>
          </a:prstGeom>
          <a:noFill/>
        </p:spPr>
        <p:txBody>
          <a:bodyPr wrap="square" rtlCol="0">
            <a:spAutoFit/>
          </a:bodyPr>
          <a:lstStyle/>
          <a:p>
            <a:r>
              <a:rPr lang="en-US" dirty="0">
                <a:solidFill>
                  <a:schemeClr val="bg1">
                    <a:lumMod val="50000"/>
                  </a:schemeClr>
                </a:solidFill>
              </a:rPr>
              <a:t>Photos Matt Orr</a:t>
            </a:r>
          </a:p>
        </p:txBody>
      </p:sp>
      <p:sp>
        <p:nvSpPr>
          <p:cNvPr id="2" name="TextBox 1"/>
          <p:cNvSpPr txBox="1"/>
          <p:nvPr/>
        </p:nvSpPr>
        <p:spPr>
          <a:xfrm>
            <a:off x="326570" y="272143"/>
            <a:ext cx="994229" cy="369332"/>
          </a:xfrm>
          <a:prstGeom prst="rect">
            <a:avLst/>
          </a:prstGeom>
          <a:noFill/>
          <a:ln>
            <a:solidFill>
              <a:srgbClr val="FF0000"/>
            </a:solidFill>
          </a:ln>
        </p:spPr>
        <p:txBody>
          <a:bodyPr wrap="square" rtlCol="0">
            <a:spAutoFit/>
          </a:bodyPr>
          <a:lstStyle/>
          <a:p>
            <a:r>
              <a:rPr lang="en-US" dirty="0"/>
              <a:t>SLIDE 6.</a:t>
            </a:r>
          </a:p>
        </p:txBody>
      </p:sp>
      <p:pic>
        <p:nvPicPr>
          <p:cNvPr id="8" name="Picture 7" descr="A bird standing on a log in a snowy forest&#10;&#10;Description automatically generated with medium confidence">
            <a:extLst>
              <a:ext uri="{FF2B5EF4-FFF2-40B4-BE49-F238E27FC236}">
                <a16:creationId xmlns:a16="http://schemas.microsoft.com/office/drawing/2014/main" id="{0CADAEB8-42CD-4686-A192-25F616912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37" y="0"/>
            <a:ext cx="4733925" cy="6858000"/>
          </a:xfrm>
          <a:prstGeom prst="rect">
            <a:avLst/>
          </a:prstGeom>
        </p:spPr>
      </p:pic>
      <p:pic>
        <p:nvPicPr>
          <p:cNvPr id="10" name="Picture 9" descr="A picture containing grass, tree, outdoor, field&#10;&#10;Description automatically generated">
            <a:extLst>
              <a:ext uri="{FF2B5EF4-FFF2-40B4-BE49-F238E27FC236}">
                <a16:creationId xmlns:a16="http://schemas.microsoft.com/office/drawing/2014/main" id="{786ECB90-6178-49B3-88A3-6E2B169AF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183" y="0"/>
            <a:ext cx="4682817" cy="6858000"/>
          </a:xfrm>
          <a:prstGeom prst="rect">
            <a:avLst/>
          </a:prstGeom>
        </p:spPr>
      </p:pic>
    </p:spTree>
    <p:extLst>
      <p:ext uri="{BB962C8B-B14F-4D97-AF65-F5344CB8AC3E}">
        <p14:creationId xmlns:p14="http://schemas.microsoft.com/office/powerpoint/2010/main" val="338985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TotalTime>
  <Words>5987</Words>
  <Application>Microsoft Office PowerPoint</Application>
  <PresentationFormat>Widescreen</PresentationFormat>
  <Paragraphs>311</Paragraphs>
  <Slides>43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Testing hypotheses about behavioral interactions between cats, coyotes, and birds at carcasses</vt:lpstr>
      <vt:lpstr>If you are using the Powerpoint version of this presentation…</vt:lpstr>
      <vt:lpstr>If you are using a pdf version of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information</vt:lpstr>
      <vt:lpstr>PowerPoint Presentation</vt:lpstr>
      <vt:lpstr>PowerPoint Presentation</vt:lpstr>
      <vt:lpstr>PowerPoint Presentation</vt:lpstr>
      <vt:lpstr>PowerPoint Presentation</vt:lpstr>
      <vt:lpstr>PowerPoint Presentation</vt:lpstr>
      <vt:lpstr>Behind the Scenes of the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posed by peer reviewers…</vt:lpstr>
      <vt:lpstr>Responses to peer reviewers…</vt:lpstr>
      <vt:lpstr>Further discussion – What about humans?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hypotheses about behavioral interactions between cats, dogs, and birds at carcasses.</dc:title>
  <dc:creator>Orr, Matthew</dc:creator>
  <cp:lastModifiedBy>Orr, Matthew</cp:lastModifiedBy>
  <cp:revision>133</cp:revision>
  <dcterms:created xsi:type="dcterms:W3CDTF">2018-09-30T17:39:55Z</dcterms:created>
  <dcterms:modified xsi:type="dcterms:W3CDTF">2021-11-29T18:48:35Z</dcterms:modified>
</cp:coreProperties>
</file>